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9" r:id="rId3"/>
  </p:sldMasterIdLst>
  <p:notesMasterIdLst>
    <p:notesMasterId r:id="rId50"/>
  </p:notesMasterIdLst>
  <p:sldIdLst>
    <p:sldId id="257" r:id="rId4"/>
    <p:sldId id="258" r:id="rId5"/>
    <p:sldId id="277" r:id="rId6"/>
    <p:sldId id="276" r:id="rId7"/>
    <p:sldId id="278" r:id="rId8"/>
    <p:sldId id="279" r:id="rId9"/>
    <p:sldId id="280" r:id="rId10"/>
    <p:sldId id="259" r:id="rId11"/>
    <p:sldId id="281" r:id="rId12"/>
    <p:sldId id="262" r:id="rId13"/>
    <p:sldId id="283" r:id="rId14"/>
    <p:sldId id="282" r:id="rId15"/>
    <p:sldId id="306" r:id="rId16"/>
    <p:sldId id="284" r:id="rId17"/>
    <p:sldId id="295" r:id="rId18"/>
    <p:sldId id="285" r:id="rId19"/>
    <p:sldId id="286" r:id="rId20"/>
    <p:sldId id="287" r:id="rId21"/>
    <p:sldId id="288" r:id="rId22"/>
    <p:sldId id="301" r:id="rId23"/>
    <p:sldId id="300" r:id="rId24"/>
    <p:sldId id="302" r:id="rId25"/>
    <p:sldId id="303" r:id="rId26"/>
    <p:sldId id="304" r:id="rId27"/>
    <p:sldId id="289" r:id="rId28"/>
    <p:sldId id="290" r:id="rId29"/>
    <p:sldId id="292" r:id="rId30"/>
    <p:sldId id="293" r:id="rId31"/>
    <p:sldId id="291" r:id="rId32"/>
    <p:sldId id="296" r:id="rId33"/>
    <p:sldId id="297" r:id="rId34"/>
    <p:sldId id="298" r:id="rId35"/>
    <p:sldId id="299" r:id="rId36"/>
    <p:sldId id="305" r:id="rId37"/>
    <p:sldId id="275" r:id="rId38"/>
    <p:sldId id="260" r:id="rId39"/>
    <p:sldId id="263" r:id="rId40"/>
    <p:sldId id="264" r:id="rId41"/>
    <p:sldId id="265" r:id="rId42"/>
    <p:sldId id="266" r:id="rId43"/>
    <p:sldId id="269" r:id="rId44"/>
    <p:sldId id="268" r:id="rId45"/>
    <p:sldId id="272" r:id="rId46"/>
    <p:sldId id="271" r:id="rId47"/>
    <p:sldId id="273" r:id="rId48"/>
    <p:sldId id="274"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8843"/>
    <a:srgbClr val="FFC67F"/>
    <a:srgbClr val="8843F0"/>
    <a:srgbClr val="F9F9FC"/>
    <a:srgbClr val="FFD26E"/>
    <a:srgbClr val="11CD5D"/>
    <a:srgbClr val="43F088"/>
    <a:srgbClr val="F6A900"/>
    <a:srgbClr val="E8F4FD"/>
    <a:srgbClr val="D0EA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0942" autoAdjust="0"/>
  </p:normalViewPr>
  <p:slideViewPr>
    <p:cSldViewPr snapToGrid="0">
      <p:cViewPr varScale="1">
        <p:scale>
          <a:sx n="49" d="100"/>
          <a:sy n="49" d="100"/>
        </p:scale>
        <p:origin x="61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heme" Target="theme/theme1.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9E4AB4-83F6-4F6E-9784-9825C2934831}" type="datetimeFigureOut">
              <a:rPr lang="en-US" smtClean="0"/>
              <a:t>6/28/2022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283D1-1101-4703-932E-1275CAA028E4}" type="slidenum">
              <a:rPr lang="en-US" smtClean="0"/>
              <a:t>‹#›</a:t>
            </a:fld>
            <a:endParaRPr lang="en-US"/>
          </a:p>
        </p:txBody>
      </p:sp>
    </p:spTree>
    <p:extLst>
      <p:ext uri="{BB962C8B-B14F-4D97-AF65-F5344CB8AC3E}">
        <p14:creationId xmlns:p14="http://schemas.microsoft.com/office/powerpoint/2010/main" val="2140656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pPr marL="171450" indent="-171450">
              <a:buFontTx/>
              <a:buChar char="-"/>
            </a:pPr>
            <a:r>
              <a:rPr lang="en-US" dirty="0" smtClean="0"/>
              <a:t>All</a:t>
            </a:r>
            <a:r>
              <a:rPr lang="en-US" baseline="0" dirty="0" smtClean="0"/>
              <a:t> tuning parameters finalized (in this case, we’re just using the defaults)</a:t>
            </a:r>
          </a:p>
          <a:p>
            <a:pPr marL="171450" indent="-171450">
              <a:buFontTx/>
              <a:buChar char="-"/>
            </a:pPr>
            <a:r>
              <a:rPr lang="en-US" baseline="0" dirty="0" smtClean="0"/>
              <a:t>Workflow hasn’t been fit</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18</a:t>
            </a:fld>
            <a:endParaRPr lang="en-US"/>
          </a:p>
        </p:txBody>
      </p:sp>
    </p:spTree>
    <p:extLst>
      <p:ext uri="{BB962C8B-B14F-4D97-AF65-F5344CB8AC3E}">
        <p14:creationId xmlns:p14="http://schemas.microsoft.com/office/powerpoint/2010/main" val="38827229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31</a:t>
            </a:fld>
            <a:endParaRPr lang="en-US"/>
          </a:p>
        </p:txBody>
      </p:sp>
    </p:spTree>
    <p:extLst>
      <p:ext uri="{BB962C8B-B14F-4D97-AF65-F5344CB8AC3E}">
        <p14:creationId xmlns:p14="http://schemas.microsoft.com/office/powerpoint/2010/main" val="3577645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Uses</a:t>
            </a:r>
            <a:r>
              <a:rPr lang="en-US" baseline="0" dirty="0" smtClean="0"/>
              <a:t> the </a:t>
            </a:r>
            <a:r>
              <a:rPr lang="en-US" baseline="0" dirty="0" err="1" smtClean="0"/>
              <a:t>vip</a:t>
            </a:r>
            <a:r>
              <a:rPr lang="en-US" baseline="0" dirty="0" smtClean="0"/>
              <a:t> package under the hood to estimate model-specific importance. </a:t>
            </a:r>
          </a:p>
          <a:p>
            <a:r>
              <a:rPr lang="en-US" baseline="0" dirty="0" smtClean="0"/>
              <a:t>Some model types aren’t supported by </a:t>
            </a:r>
            <a:r>
              <a:rPr lang="en-US" baseline="0" dirty="0" err="1" smtClean="0"/>
              <a:t>vip</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33</a:t>
            </a:fld>
            <a:endParaRPr lang="en-US"/>
          </a:p>
        </p:txBody>
      </p:sp>
    </p:spTree>
    <p:extLst>
      <p:ext uri="{BB962C8B-B14F-4D97-AF65-F5344CB8AC3E}">
        <p14:creationId xmlns:p14="http://schemas.microsoft.com/office/powerpoint/2010/main" val="945501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21</a:t>
            </a:fld>
            <a:endParaRPr lang="en-US"/>
          </a:p>
        </p:txBody>
      </p:sp>
    </p:spTree>
    <p:extLst>
      <p:ext uri="{BB962C8B-B14F-4D97-AF65-F5344CB8AC3E}">
        <p14:creationId xmlns:p14="http://schemas.microsoft.com/office/powerpoint/2010/main" val="1831881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 of bootstrap predictions to make</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22</a:t>
            </a:fld>
            <a:endParaRPr lang="en-US"/>
          </a:p>
        </p:txBody>
      </p:sp>
    </p:spTree>
    <p:extLst>
      <p:ext uri="{BB962C8B-B14F-4D97-AF65-F5344CB8AC3E}">
        <p14:creationId xmlns:p14="http://schemas.microsoft.com/office/powerpoint/2010/main" val="13400976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Supply both our training data and new data in</a:t>
            </a:r>
            <a:r>
              <a:rPr lang="en-US" baseline="0" dirty="0" smtClean="0"/>
              <a:t> one step, since we’ll be fitting and predicting with one function call</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23</a:t>
            </a:fld>
            <a:endParaRPr lang="en-US"/>
          </a:p>
        </p:txBody>
      </p:sp>
    </p:spTree>
    <p:extLst>
      <p:ext uri="{BB962C8B-B14F-4D97-AF65-F5344CB8AC3E}">
        <p14:creationId xmlns:p14="http://schemas.microsoft.com/office/powerpoint/2010/main" val="539270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Supply both our training data and new data in</a:t>
            </a:r>
            <a:r>
              <a:rPr lang="en-US" baseline="0" dirty="0" smtClean="0"/>
              <a:t> one step, since we’ll be fitting and predicting with one function call</a:t>
            </a:r>
            <a:endParaRPr lang="en-US" dirty="0" smtClean="0"/>
          </a:p>
        </p:txBody>
      </p:sp>
      <p:sp>
        <p:nvSpPr>
          <p:cNvPr id="4" name="Slide Number Placeholder 3"/>
          <p:cNvSpPr>
            <a:spLocks noGrp="1"/>
          </p:cNvSpPr>
          <p:nvPr>
            <p:ph type="sldNum" sz="quarter" idx="10"/>
          </p:nvPr>
        </p:nvSpPr>
        <p:spPr/>
        <p:txBody>
          <a:bodyPr/>
          <a:lstStyle/>
          <a:p>
            <a:fld id="{D8A283D1-1101-4703-932E-1275CAA028E4}" type="slidenum">
              <a:rPr lang="en-US" smtClean="0"/>
              <a:t>24</a:t>
            </a:fld>
            <a:endParaRPr lang="en-US"/>
          </a:p>
        </p:txBody>
      </p:sp>
    </p:spTree>
    <p:extLst>
      <p:ext uri="{BB962C8B-B14F-4D97-AF65-F5344CB8AC3E}">
        <p14:creationId xmlns:p14="http://schemas.microsoft.com/office/powerpoint/2010/main" val="3714076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Returns a </a:t>
            </a:r>
            <a:r>
              <a:rPr lang="en-US" dirty="0" err="1" smtClean="0"/>
              <a:t>tibble</a:t>
            </a:r>
            <a:r>
              <a:rPr lang="en-US" baseline="0" dirty="0" smtClean="0"/>
              <a:t> with 2000 nested predictions for each observation. In this case, each row represents a penguin in the </a:t>
            </a:r>
            <a:r>
              <a:rPr lang="en-US" baseline="0" dirty="0" err="1" smtClean="0"/>
              <a:t>penguins_test</a:t>
            </a:r>
            <a:r>
              <a:rPr lang="en-US" baseline="0" dirty="0" smtClean="0"/>
              <a:t> dataset.</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25</a:t>
            </a:fld>
            <a:endParaRPr lang="en-US"/>
          </a:p>
        </p:txBody>
      </p:sp>
    </p:spTree>
    <p:extLst>
      <p:ext uri="{BB962C8B-B14F-4D97-AF65-F5344CB8AC3E}">
        <p14:creationId xmlns:p14="http://schemas.microsoft.com/office/powerpoint/2010/main" val="35122547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a:t>
            </a:r>
            <a:r>
              <a:rPr lang="en-US" baseline="0" dirty="0" smtClean="0"/>
              <a:t> pass this to </a:t>
            </a:r>
            <a:r>
              <a:rPr lang="en-US" baseline="0" dirty="0" err="1" smtClean="0"/>
              <a:t>summarise_predictions</a:t>
            </a:r>
            <a:r>
              <a:rPr lang="en-US" baseline="0" dirty="0" smtClean="0"/>
              <a:t>(), which appends each prediction with the median, upper and lower interval bounds.</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26</a:t>
            </a:fld>
            <a:endParaRPr lang="en-US"/>
          </a:p>
        </p:txBody>
      </p:sp>
    </p:spTree>
    <p:extLst>
      <p:ext uri="{BB962C8B-B14F-4D97-AF65-F5344CB8AC3E}">
        <p14:creationId xmlns:p14="http://schemas.microsoft.com/office/powerpoint/2010/main" val="2690393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a:t>
            </a:r>
            <a:r>
              <a:rPr lang="en-US" baseline="0" dirty="0" smtClean="0"/>
              <a:t> default, </a:t>
            </a:r>
            <a:r>
              <a:rPr lang="en-US" baseline="0" dirty="0" err="1" smtClean="0"/>
              <a:t>predict_boots</a:t>
            </a:r>
            <a:r>
              <a:rPr lang="en-US" baseline="0" dirty="0" smtClean="0"/>
              <a:t>() will generate a prediction interval</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28</a:t>
            </a:fld>
            <a:endParaRPr lang="en-US"/>
          </a:p>
        </p:txBody>
      </p:sp>
    </p:spTree>
    <p:extLst>
      <p:ext uri="{BB962C8B-B14F-4D97-AF65-F5344CB8AC3E}">
        <p14:creationId xmlns:p14="http://schemas.microsoft.com/office/powerpoint/2010/main" val="1895545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we can also generate </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29</a:t>
            </a:fld>
            <a:endParaRPr lang="en-US"/>
          </a:p>
        </p:txBody>
      </p:sp>
    </p:spTree>
    <p:extLst>
      <p:ext uri="{BB962C8B-B14F-4D97-AF65-F5344CB8AC3E}">
        <p14:creationId xmlns:p14="http://schemas.microsoft.com/office/powerpoint/2010/main" val="22687598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1.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8.xml"/><Relationship Id="rId1" Type="http://schemas.openxmlformats.org/officeDocument/2006/relationships/tags" Target="../tags/tag1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image" Target="../media/image1.tif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6.xml"/><Relationship Id="rId1" Type="http://schemas.openxmlformats.org/officeDocument/2006/relationships/tags" Target="../tags/tag2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image" Target="../media/image1.tif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397048064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262360816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41967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1284111962"/>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882A5-1177-4245-B002-A0D960622A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6414801"/>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To create healthier</a:t>
            </a:r>
            <a:br>
              <a:rPr lang="en-US" sz="2800" b="1" i="1" dirty="0">
                <a:solidFill>
                  <a:srgbClr val="6C7379"/>
                </a:solidFill>
              </a:rPr>
            </a:br>
            <a:r>
              <a:rPr lang="en-US" sz="2800" b="1" i="1" dirty="0">
                <a:solidFill>
                  <a:srgbClr val="6C7379"/>
                </a:solidFill>
              </a:rPr>
              <a:t>communities, now and</a:t>
            </a:r>
            <a:br>
              <a:rPr lang="en-US" sz="2800" b="1" i="1" dirty="0">
                <a:solidFill>
                  <a:srgbClr val="6C7379"/>
                </a:solidFill>
              </a:rPr>
            </a:br>
            <a:r>
              <a:rPr lang="en-US" sz="2800" b="1" i="1" dirty="0">
                <a:solidFill>
                  <a:srgbClr val="6C7379"/>
                </a:solidFill>
              </a:rPr>
              <a:t>for generations to come.</a:t>
            </a:r>
            <a:endParaRPr lang="en-US" sz="2400" i="1" dirty="0">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Memorial Hermann </a:t>
            </a:r>
            <a:br>
              <a:rPr lang="en-US" sz="2800" b="1" i="1" dirty="0">
                <a:solidFill>
                  <a:srgbClr val="6C7379"/>
                </a:solidFill>
              </a:rPr>
            </a:br>
            <a:r>
              <a:rPr lang="en-US" sz="2800" b="1" i="1" dirty="0">
                <a:solidFill>
                  <a:srgbClr val="6C7379"/>
                </a:solidFill>
              </a:rPr>
              <a:t>Health System is a </a:t>
            </a:r>
            <a:br>
              <a:rPr lang="en-US" sz="2800" b="1" i="1" dirty="0">
                <a:solidFill>
                  <a:srgbClr val="6C7379"/>
                </a:solidFill>
              </a:rPr>
            </a:br>
            <a:r>
              <a:rPr lang="en-US" sz="2800" b="1" i="1" dirty="0">
                <a:solidFill>
                  <a:srgbClr val="6C7379"/>
                </a:solidFill>
              </a:rPr>
              <a:t>nonprofit, values-driven, community-owned </a:t>
            </a:r>
            <a:br>
              <a:rPr lang="en-US" sz="2800" b="1" i="1" dirty="0">
                <a:solidFill>
                  <a:srgbClr val="6C7379"/>
                </a:solidFill>
              </a:rPr>
            </a:br>
            <a:r>
              <a:rPr lang="en-US" sz="2800" b="1" i="1" dirty="0">
                <a:solidFill>
                  <a:srgbClr val="6C7379"/>
                </a:solidFill>
              </a:rPr>
              <a:t>health system dedicated </a:t>
            </a:r>
            <a:br>
              <a:rPr lang="en-US" sz="2800" b="1" i="1" dirty="0">
                <a:solidFill>
                  <a:srgbClr val="6C7379"/>
                </a:solidFill>
              </a:rPr>
            </a:br>
            <a:r>
              <a:rPr lang="en-US" sz="2800" b="1" i="1" dirty="0">
                <a:solidFill>
                  <a:srgbClr val="6C7379"/>
                </a:solidFill>
              </a:rPr>
              <a:t>to improving health.</a:t>
            </a:r>
            <a:endParaRPr lang="en-US" sz="2400" i="1" dirty="0">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75848574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AE612B-EF7B-E34B-9B33-A90E8EC676F3}"/>
              </a:ext>
            </a:extLst>
          </p:cNvPr>
          <p:cNvSpPr/>
          <p:nvPr userDrawn="1"/>
        </p:nvSpPr>
        <p:spPr bwMode="gray">
          <a:xfrm>
            <a:off x="166255" y="307571"/>
            <a:ext cx="12025745" cy="290945"/>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3" name="Triangle 2">
            <a:extLst>
              <a:ext uri="{FF2B5EF4-FFF2-40B4-BE49-F238E27FC236}">
                <a16:creationId xmlns:a16="http://schemas.microsoft.com/office/drawing/2014/main" id="{50467B44-B10B-1A42-A177-4F9106467AA3}"/>
              </a:ext>
            </a:extLst>
          </p:cNvPr>
          <p:cNvSpPr/>
          <p:nvPr userDrawn="1"/>
        </p:nvSpPr>
        <p:spPr bwMode="gray">
          <a:xfrm rot="3111950">
            <a:off x="165158" y="600631"/>
            <a:ext cx="286867" cy="132893"/>
          </a:xfrm>
          <a:prstGeom prst="triangle">
            <a:avLst>
              <a:gd name="adj" fmla="val 36706"/>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5" name="Rectangle 4">
            <a:extLst>
              <a:ext uri="{FF2B5EF4-FFF2-40B4-BE49-F238E27FC236}">
                <a16:creationId xmlns:a16="http://schemas.microsoft.com/office/drawing/2014/main" id="{4E831A51-5A34-854F-9291-64888F1FA790}"/>
              </a:ext>
            </a:extLst>
          </p:cNvPr>
          <p:cNvSpPr/>
          <p:nvPr userDrawn="1"/>
        </p:nvSpPr>
        <p:spPr bwMode="gray">
          <a:xfrm>
            <a:off x="329334" y="598516"/>
            <a:ext cx="11360727" cy="565884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cxnSp>
        <p:nvCxnSpPr>
          <p:cNvPr id="7" name="Straight Connector 6">
            <a:extLst>
              <a:ext uri="{FF2B5EF4-FFF2-40B4-BE49-F238E27FC236}">
                <a16:creationId xmlns:a16="http://schemas.microsoft.com/office/drawing/2014/main" id="{487F10A1-6926-5D46-BE02-8BF34A4A3497}"/>
              </a:ext>
            </a:extLst>
          </p:cNvPr>
          <p:cNvCxnSpPr>
            <a:cxnSpLocks/>
          </p:cNvCxnSpPr>
          <p:nvPr userDrawn="1"/>
        </p:nvCxnSpPr>
        <p:spPr bwMode="gray">
          <a:xfrm>
            <a:off x="647271" y="1611531"/>
            <a:ext cx="2104894"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F1FE166-37A4-7740-8F48-B76050161668}"/>
              </a:ext>
            </a:extLst>
          </p:cNvPr>
          <p:cNvCxnSpPr>
            <a:cxnSpLocks/>
          </p:cNvCxnSpPr>
          <p:nvPr userDrawn="1"/>
        </p:nvCxnSpPr>
        <p:spPr bwMode="gray">
          <a:xfrm>
            <a:off x="2904565" y="1611531"/>
            <a:ext cx="8417556"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082715B8-700F-B845-B94B-0A1CF7EE6A4A}"/>
              </a:ext>
            </a:extLst>
          </p:cNvPr>
          <p:cNvSpPr/>
          <p:nvPr userDrawn="1"/>
        </p:nvSpPr>
        <p:spPr bwMode="gray">
          <a:xfrm>
            <a:off x="5" y="2072807"/>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1" name="Rectangle 10">
            <a:extLst>
              <a:ext uri="{FF2B5EF4-FFF2-40B4-BE49-F238E27FC236}">
                <a16:creationId xmlns:a16="http://schemas.microsoft.com/office/drawing/2014/main" id="{F10074F9-3F1E-684F-A99E-5C1CD43C23AE}"/>
              </a:ext>
            </a:extLst>
          </p:cNvPr>
          <p:cNvSpPr/>
          <p:nvPr userDrawn="1"/>
        </p:nvSpPr>
        <p:spPr bwMode="gray">
          <a:xfrm>
            <a:off x="4" y="2735536"/>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2" name="Rectangle 11">
            <a:extLst>
              <a:ext uri="{FF2B5EF4-FFF2-40B4-BE49-F238E27FC236}">
                <a16:creationId xmlns:a16="http://schemas.microsoft.com/office/drawing/2014/main" id="{B43D731F-AF1D-0742-9279-1DAAD66409B2}"/>
              </a:ext>
            </a:extLst>
          </p:cNvPr>
          <p:cNvSpPr/>
          <p:nvPr userDrawn="1"/>
        </p:nvSpPr>
        <p:spPr bwMode="gray">
          <a:xfrm>
            <a:off x="1" y="3398265"/>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3" name="Rectangle 12">
            <a:extLst>
              <a:ext uri="{FF2B5EF4-FFF2-40B4-BE49-F238E27FC236}">
                <a16:creationId xmlns:a16="http://schemas.microsoft.com/office/drawing/2014/main" id="{62674D0E-5FEF-5040-A818-E8AB3907BBC0}"/>
              </a:ext>
            </a:extLst>
          </p:cNvPr>
          <p:cNvSpPr/>
          <p:nvPr userDrawn="1"/>
        </p:nvSpPr>
        <p:spPr bwMode="gray">
          <a:xfrm>
            <a:off x="0" y="4060994"/>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4" name="Rectangle 13">
            <a:extLst>
              <a:ext uri="{FF2B5EF4-FFF2-40B4-BE49-F238E27FC236}">
                <a16:creationId xmlns:a16="http://schemas.microsoft.com/office/drawing/2014/main" id="{EA5FF223-75E4-7648-A39C-B8197868CDDE}"/>
              </a:ext>
            </a:extLst>
          </p:cNvPr>
          <p:cNvSpPr/>
          <p:nvPr userDrawn="1"/>
        </p:nvSpPr>
        <p:spPr bwMode="gray">
          <a:xfrm>
            <a:off x="-1" y="4723723"/>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5" name="Rectangle 14">
            <a:extLst>
              <a:ext uri="{FF2B5EF4-FFF2-40B4-BE49-F238E27FC236}">
                <a16:creationId xmlns:a16="http://schemas.microsoft.com/office/drawing/2014/main" id="{97DC6D7F-9638-AC41-B1AD-7BC08001FBA6}"/>
              </a:ext>
            </a:extLst>
          </p:cNvPr>
          <p:cNvSpPr/>
          <p:nvPr userDrawn="1"/>
        </p:nvSpPr>
        <p:spPr bwMode="gray">
          <a:xfrm>
            <a:off x="0" y="5386452"/>
            <a:ext cx="913409"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6" name="TextBox 15">
            <a:extLst>
              <a:ext uri="{FF2B5EF4-FFF2-40B4-BE49-F238E27FC236}">
                <a16:creationId xmlns:a16="http://schemas.microsoft.com/office/drawing/2014/main" id="{E6C0B421-047E-5D4C-95CD-D66BFD26EF43}"/>
              </a:ext>
            </a:extLst>
          </p:cNvPr>
          <p:cNvSpPr txBox="1"/>
          <p:nvPr userDrawn="1"/>
        </p:nvSpPr>
        <p:spPr bwMode="gray">
          <a:xfrm>
            <a:off x="647271" y="856786"/>
            <a:ext cx="10674850" cy="490125"/>
          </a:xfrm>
          <a:prstGeom prst="rect">
            <a:avLst/>
          </a:prstGeom>
          <a:noFill/>
        </p:spPr>
        <p:txBody>
          <a:bodyPr wrap="square" lIns="36000" tIns="36000" rIns="36000" bIns="36000" rtlCol="0">
            <a:spAutoFit/>
          </a:bodyPr>
          <a:lstStyle/>
          <a:p>
            <a:pPr algn="ctr">
              <a:lnSpc>
                <a:spcPts val="1700"/>
              </a:lnSpc>
            </a:pPr>
            <a:r>
              <a:rPr lang="en-US" sz="1200" dirty="0">
                <a:solidFill>
                  <a:srgbClr val="6C7379"/>
                </a:solidFill>
                <a:latin typeface="Times New Roman" panose="02020603050405020304" pitchFamily="18" charset="0"/>
                <a:cs typeface="Times New Roman" panose="02020603050405020304" pitchFamily="18" charset="0"/>
              </a:rPr>
              <a:t>Memorial Hermann operates under a set of strategic imperatives represented by the acronym HEALTH.</a:t>
            </a:r>
            <a:br>
              <a:rPr lang="en-US" sz="1200" dirty="0">
                <a:solidFill>
                  <a:srgbClr val="6C7379"/>
                </a:solidFill>
                <a:latin typeface="Times New Roman" panose="02020603050405020304" pitchFamily="18" charset="0"/>
                <a:cs typeface="Times New Roman" panose="02020603050405020304" pitchFamily="18" charset="0"/>
              </a:rPr>
            </a:br>
            <a:r>
              <a:rPr lang="en-US" sz="1200" dirty="0">
                <a:solidFill>
                  <a:srgbClr val="6C7379"/>
                </a:solidFill>
                <a:latin typeface="Times New Roman" panose="02020603050405020304" pitchFamily="18" charset="0"/>
                <a:cs typeface="Times New Roman" panose="02020603050405020304" pitchFamily="18" charset="0"/>
              </a:rPr>
              <a:t>This strategic framework is in support of the mission and vision of the organization.</a:t>
            </a:r>
            <a:endParaRPr lang="en-US" sz="1400" dirty="0">
              <a:solidFill>
                <a:srgbClr val="000000"/>
              </a:solidFill>
            </a:endParaRPr>
          </a:p>
        </p:txBody>
      </p:sp>
      <p:sp>
        <p:nvSpPr>
          <p:cNvPr id="17" name="TextBox 16">
            <a:extLst>
              <a:ext uri="{FF2B5EF4-FFF2-40B4-BE49-F238E27FC236}">
                <a16:creationId xmlns:a16="http://schemas.microsoft.com/office/drawing/2014/main" id="{62D4E531-8868-CC45-8409-27CD269B902D}"/>
              </a:ext>
            </a:extLst>
          </p:cNvPr>
          <p:cNvSpPr txBox="1"/>
          <p:nvPr userDrawn="1"/>
        </p:nvSpPr>
        <p:spPr bwMode="gray">
          <a:xfrm>
            <a:off x="611411" y="1631574"/>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HEALTH Strategy</a:t>
            </a:r>
          </a:p>
        </p:txBody>
      </p:sp>
      <p:sp>
        <p:nvSpPr>
          <p:cNvPr id="18" name="TextBox 17">
            <a:extLst>
              <a:ext uri="{FF2B5EF4-FFF2-40B4-BE49-F238E27FC236}">
                <a16:creationId xmlns:a16="http://schemas.microsoft.com/office/drawing/2014/main" id="{8C5C400C-745A-1B48-ADF2-C85DCA5089F5}"/>
              </a:ext>
            </a:extLst>
          </p:cNvPr>
          <p:cNvSpPr txBox="1"/>
          <p:nvPr userDrawn="1"/>
        </p:nvSpPr>
        <p:spPr bwMode="gray">
          <a:xfrm>
            <a:off x="2904565" y="1623227"/>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Initiatives</a:t>
            </a:r>
          </a:p>
        </p:txBody>
      </p:sp>
      <p:sp>
        <p:nvSpPr>
          <p:cNvPr id="19" name="TextBox 18">
            <a:extLst>
              <a:ext uri="{FF2B5EF4-FFF2-40B4-BE49-F238E27FC236}">
                <a16:creationId xmlns:a16="http://schemas.microsoft.com/office/drawing/2014/main" id="{7624DD34-C5F6-3043-9FD4-77E966006B2F}"/>
              </a:ext>
            </a:extLst>
          </p:cNvPr>
          <p:cNvSpPr txBox="1"/>
          <p:nvPr userDrawn="1"/>
        </p:nvSpPr>
        <p:spPr bwMode="gray">
          <a:xfrm>
            <a:off x="445240" y="2055768"/>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0" name="TextBox 19">
            <a:extLst>
              <a:ext uri="{FF2B5EF4-FFF2-40B4-BE49-F238E27FC236}">
                <a16:creationId xmlns:a16="http://schemas.microsoft.com/office/drawing/2014/main" id="{3F9D3C6D-B370-BE44-AE1D-D2068C570750}"/>
              </a:ext>
            </a:extLst>
          </p:cNvPr>
          <p:cNvSpPr txBox="1"/>
          <p:nvPr userDrawn="1"/>
        </p:nvSpPr>
        <p:spPr bwMode="gray">
          <a:xfrm>
            <a:off x="445241" y="2723067"/>
            <a:ext cx="545477" cy="626701"/>
          </a:xfrm>
          <a:prstGeom prst="rect">
            <a:avLst/>
          </a:prstGeom>
          <a:noFill/>
        </p:spPr>
        <p:txBody>
          <a:bodyPr wrap="square" lIns="36000" tIns="36000" rIns="36000" bIns="36000" rtlCol="0">
            <a:spAutoFit/>
          </a:bodyPr>
          <a:lstStyle/>
          <a:p>
            <a:r>
              <a:rPr lang="en-US" sz="3600" b="1" dirty="0">
                <a:solidFill>
                  <a:srgbClr val="FFFFFF"/>
                </a:solidFill>
              </a:rPr>
              <a:t>E</a:t>
            </a:r>
          </a:p>
        </p:txBody>
      </p:sp>
      <p:sp>
        <p:nvSpPr>
          <p:cNvPr id="21" name="TextBox 20">
            <a:extLst>
              <a:ext uri="{FF2B5EF4-FFF2-40B4-BE49-F238E27FC236}">
                <a16:creationId xmlns:a16="http://schemas.microsoft.com/office/drawing/2014/main" id="{3650286C-8206-DF42-8BC8-EC57A4763A62}"/>
              </a:ext>
            </a:extLst>
          </p:cNvPr>
          <p:cNvSpPr txBox="1"/>
          <p:nvPr userDrawn="1"/>
        </p:nvSpPr>
        <p:spPr bwMode="gray">
          <a:xfrm>
            <a:off x="445242" y="3385900"/>
            <a:ext cx="545477" cy="626701"/>
          </a:xfrm>
          <a:prstGeom prst="rect">
            <a:avLst/>
          </a:prstGeom>
          <a:noFill/>
        </p:spPr>
        <p:txBody>
          <a:bodyPr wrap="square" lIns="36000" tIns="36000" rIns="36000" bIns="36000" rtlCol="0">
            <a:spAutoFit/>
          </a:bodyPr>
          <a:lstStyle/>
          <a:p>
            <a:r>
              <a:rPr lang="en-US" sz="3600" b="1" dirty="0">
                <a:solidFill>
                  <a:srgbClr val="FFFFFF"/>
                </a:solidFill>
              </a:rPr>
              <a:t>A</a:t>
            </a:r>
          </a:p>
        </p:txBody>
      </p:sp>
      <p:sp>
        <p:nvSpPr>
          <p:cNvPr id="22" name="TextBox 21">
            <a:extLst>
              <a:ext uri="{FF2B5EF4-FFF2-40B4-BE49-F238E27FC236}">
                <a16:creationId xmlns:a16="http://schemas.microsoft.com/office/drawing/2014/main" id="{C765091B-8177-CF48-BF95-3FD2AB6D932C}"/>
              </a:ext>
            </a:extLst>
          </p:cNvPr>
          <p:cNvSpPr txBox="1"/>
          <p:nvPr userDrawn="1"/>
        </p:nvSpPr>
        <p:spPr bwMode="gray">
          <a:xfrm>
            <a:off x="444607" y="4048630"/>
            <a:ext cx="545477" cy="626701"/>
          </a:xfrm>
          <a:prstGeom prst="rect">
            <a:avLst/>
          </a:prstGeom>
          <a:noFill/>
        </p:spPr>
        <p:txBody>
          <a:bodyPr wrap="square" lIns="36000" tIns="36000" rIns="36000" bIns="36000" rtlCol="0">
            <a:spAutoFit/>
          </a:bodyPr>
          <a:lstStyle/>
          <a:p>
            <a:r>
              <a:rPr lang="en-US" sz="3600" b="1" dirty="0">
                <a:solidFill>
                  <a:srgbClr val="FFFFFF"/>
                </a:solidFill>
              </a:rPr>
              <a:t>L</a:t>
            </a:r>
          </a:p>
        </p:txBody>
      </p:sp>
      <p:sp>
        <p:nvSpPr>
          <p:cNvPr id="23" name="TextBox 22">
            <a:extLst>
              <a:ext uri="{FF2B5EF4-FFF2-40B4-BE49-F238E27FC236}">
                <a16:creationId xmlns:a16="http://schemas.microsoft.com/office/drawing/2014/main" id="{2349AEC7-929E-C041-9D5C-85B42D27E748}"/>
              </a:ext>
            </a:extLst>
          </p:cNvPr>
          <p:cNvSpPr txBox="1"/>
          <p:nvPr userDrawn="1"/>
        </p:nvSpPr>
        <p:spPr bwMode="gray">
          <a:xfrm>
            <a:off x="444606" y="4711358"/>
            <a:ext cx="545477" cy="626701"/>
          </a:xfrm>
          <a:prstGeom prst="rect">
            <a:avLst/>
          </a:prstGeom>
          <a:noFill/>
        </p:spPr>
        <p:txBody>
          <a:bodyPr wrap="square" lIns="36000" tIns="36000" rIns="36000" bIns="36000" rtlCol="0">
            <a:spAutoFit/>
          </a:bodyPr>
          <a:lstStyle/>
          <a:p>
            <a:r>
              <a:rPr lang="en-US" sz="3600" b="1" dirty="0">
                <a:solidFill>
                  <a:srgbClr val="FFFFFF"/>
                </a:solidFill>
              </a:rPr>
              <a:t>T</a:t>
            </a:r>
          </a:p>
        </p:txBody>
      </p:sp>
      <p:sp>
        <p:nvSpPr>
          <p:cNvPr id="24" name="TextBox 23">
            <a:extLst>
              <a:ext uri="{FF2B5EF4-FFF2-40B4-BE49-F238E27FC236}">
                <a16:creationId xmlns:a16="http://schemas.microsoft.com/office/drawing/2014/main" id="{45A5BC83-1453-7247-86BE-A85272EBE206}"/>
              </a:ext>
            </a:extLst>
          </p:cNvPr>
          <p:cNvSpPr txBox="1"/>
          <p:nvPr userDrawn="1"/>
        </p:nvSpPr>
        <p:spPr bwMode="gray">
          <a:xfrm>
            <a:off x="444606" y="5374087"/>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6" name="TextBox 25">
            <a:extLst>
              <a:ext uri="{FF2B5EF4-FFF2-40B4-BE49-F238E27FC236}">
                <a16:creationId xmlns:a16="http://schemas.microsoft.com/office/drawing/2014/main" id="{8DF535AB-02B3-E747-B858-54C235BC0A79}"/>
              </a:ext>
            </a:extLst>
          </p:cNvPr>
          <p:cNvSpPr txBox="1"/>
          <p:nvPr userDrawn="1"/>
        </p:nvSpPr>
        <p:spPr bwMode="gray">
          <a:xfrm>
            <a:off x="990083" y="2134945"/>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HUMANIZE</a:t>
            </a:r>
          </a:p>
          <a:p>
            <a:r>
              <a:rPr lang="en-US" sz="1200" dirty="0">
                <a:solidFill>
                  <a:srgbClr val="6C7379"/>
                </a:solidFill>
                <a:latin typeface="Franklin Gothic Medium" panose="020B0603020102020204"/>
                <a:cs typeface="Times New Roman" panose="02020603050405020304" pitchFamily="18" charset="0"/>
              </a:rPr>
              <a:t>every experience</a:t>
            </a:r>
          </a:p>
        </p:txBody>
      </p:sp>
      <p:sp>
        <p:nvSpPr>
          <p:cNvPr id="32" name="TextBox 31">
            <a:extLst>
              <a:ext uri="{FF2B5EF4-FFF2-40B4-BE49-F238E27FC236}">
                <a16:creationId xmlns:a16="http://schemas.microsoft.com/office/drawing/2014/main" id="{2A8B20F8-30D4-3D4D-B401-50C7F2E8ADD5}"/>
              </a:ext>
            </a:extLst>
          </p:cNvPr>
          <p:cNvSpPr txBox="1"/>
          <p:nvPr userDrawn="1"/>
        </p:nvSpPr>
        <p:spPr bwMode="gray">
          <a:xfrm>
            <a:off x="990083" y="280001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ENSURE</a:t>
            </a:r>
          </a:p>
          <a:p>
            <a:r>
              <a:rPr lang="en-US" sz="1200" dirty="0">
                <a:solidFill>
                  <a:srgbClr val="6C7379"/>
                </a:solidFill>
                <a:latin typeface="Franklin Gothic Medium" panose="020B0603020102020204"/>
                <a:cs typeface="Times New Roman" panose="02020603050405020304" pitchFamily="18" charset="0"/>
              </a:rPr>
              <a:t>high-reliability care</a:t>
            </a:r>
          </a:p>
        </p:txBody>
      </p:sp>
      <p:sp>
        <p:nvSpPr>
          <p:cNvPr id="33" name="TextBox 32">
            <a:extLst>
              <a:ext uri="{FF2B5EF4-FFF2-40B4-BE49-F238E27FC236}">
                <a16:creationId xmlns:a16="http://schemas.microsoft.com/office/drawing/2014/main" id="{8A973B0C-3343-9845-AFE9-1D46CDB5771A}"/>
              </a:ext>
            </a:extLst>
          </p:cNvPr>
          <p:cNvSpPr txBox="1"/>
          <p:nvPr userDrawn="1"/>
        </p:nvSpPr>
        <p:spPr bwMode="gray">
          <a:xfrm>
            <a:off x="990083" y="3456996"/>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ALIGN</a:t>
            </a:r>
          </a:p>
          <a:p>
            <a:r>
              <a:rPr lang="en-US" sz="1200" dirty="0">
                <a:solidFill>
                  <a:srgbClr val="6C7379"/>
                </a:solidFill>
                <a:latin typeface="Franklin Gothic Medium" panose="020B0603020102020204"/>
                <a:cs typeface="Times New Roman" panose="02020603050405020304" pitchFamily="18" charset="0"/>
              </a:rPr>
              <a:t>provider network</a:t>
            </a:r>
          </a:p>
        </p:txBody>
      </p:sp>
      <p:sp>
        <p:nvSpPr>
          <p:cNvPr id="34" name="TextBox 33">
            <a:extLst>
              <a:ext uri="{FF2B5EF4-FFF2-40B4-BE49-F238E27FC236}">
                <a16:creationId xmlns:a16="http://schemas.microsoft.com/office/drawing/2014/main" id="{6C662CCB-EC7D-AD43-9DA6-28A75B7CE162}"/>
              </a:ext>
            </a:extLst>
          </p:cNvPr>
          <p:cNvSpPr txBox="1"/>
          <p:nvPr userDrawn="1"/>
        </p:nvSpPr>
        <p:spPr bwMode="gray">
          <a:xfrm>
            <a:off x="990083" y="412794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LOWER</a:t>
            </a:r>
          </a:p>
          <a:p>
            <a:r>
              <a:rPr lang="en-US" sz="1200" dirty="0">
                <a:solidFill>
                  <a:srgbClr val="6C7379"/>
                </a:solidFill>
                <a:latin typeface="Franklin Gothic Medium" panose="020B0603020102020204"/>
                <a:cs typeface="Times New Roman" panose="02020603050405020304" pitchFamily="18" charset="0"/>
              </a:rPr>
              <a:t>cost of care</a:t>
            </a:r>
          </a:p>
        </p:txBody>
      </p:sp>
      <p:sp>
        <p:nvSpPr>
          <p:cNvPr id="35" name="TextBox 34">
            <a:extLst>
              <a:ext uri="{FF2B5EF4-FFF2-40B4-BE49-F238E27FC236}">
                <a16:creationId xmlns:a16="http://schemas.microsoft.com/office/drawing/2014/main" id="{0D14D025-E907-EE46-A697-49BC31E21D1C}"/>
              </a:ext>
            </a:extLst>
          </p:cNvPr>
          <p:cNvSpPr txBox="1"/>
          <p:nvPr userDrawn="1"/>
        </p:nvSpPr>
        <p:spPr bwMode="gray">
          <a:xfrm>
            <a:off x="990083" y="4788302"/>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TRANSITION</a:t>
            </a:r>
          </a:p>
          <a:p>
            <a:r>
              <a:rPr lang="en-US" sz="1200" dirty="0">
                <a:solidFill>
                  <a:srgbClr val="6C7379"/>
                </a:solidFill>
                <a:latin typeface="Franklin Gothic Medium" panose="020B0603020102020204"/>
                <a:cs typeface="Times New Roman" panose="02020603050405020304" pitchFamily="18" charset="0"/>
              </a:rPr>
              <a:t>to value</a:t>
            </a:r>
          </a:p>
        </p:txBody>
      </p:sp>
      <p:sp>
        <p:nvSpPr>
          <p:cNvPr id="36" name="TextBox 35">
            <a:extLst>
              <a:ext uri="{FF2B5EF4-FFF2-40B4-BE49-F238E27FC236}">
                <a16:creationId xmlns:a16="http://schemas.microsoft.com/office/drawing/2014/main" id="{4FCC2625-F810-004D-AF24-FB8E3404D990}"/>
              </a:ext>
            </a:extLst>
          </p:cNvPr>
          <p:cNvSpPr txBox="1"/>
          <p:nvPr userDrawn="1"/>
        </p:nvSpPr>
        <p:spPr bwMode="gray">
          <a:xfrm>
            <a:off x="990082" y="545103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HARNESS</a:t>
            </a:r>
          </a:p>
          <a:p>
            <a:r>
              <a:rPr lang="en-US" sz="1200" dirty="0">
                <a:solidFill>
                  <a:srgbClr val="6C7379"/>
                </a:solidFill>
                <a:latin typeface="Franklin Gothic Medium" panose="020B0603020102020204"/>
                <a:cs typeface="Times New Roman" panose="02020603050405020304" pitchFamily="18" charset="0"/>
              </a:rPr>
              <a:t>smart growth</a:t>
            </a:r>
          </a:p>
        </p:txBody>
      </p:sp>
      <p:pic>
        <p:nvPicPr>
          <p:cNvPr id="37" name="Picture 36">
            <a:extLst>
              <a:ext uri="{FF2B5EF4-FFF2-40B4-BE49-F238E27FC236}">
                <a16:creationId xmlns:a16="http://schemas.microsoft.com/office/drawing/2014/main" id="{97CE161D-3260-9048-AFA7-9249D5A2756A}"/>
              </a:ext>
            </a:extLst>
          </p:cNvPr>
          <p:cNvPicPr>
            <a:picLocks noChangeAspect="1"/>
          </p:cNvPicPr>
          <p:nvPr userDrawn="1"/>
        </p:nvPicPr>
        <p:blipFill>
          <a:blip r:embed="rId2"/>
          <a:stretch>
            <a:fillRect/>
          </a:stretch>
        </p:blipFill>
        <p:spPr>
          <a:xfrm>
            <a:off x="10601505" y="6339539"/>
            <a:ext cx="1382972" cy="404253"/>
          </a:xfrm>
          <a:prstGeom prst="rect">
            <a:avLst/>
          </a:prstGeom>
        </p:spPr>
      </p:pic>
      <p:graphicFrame>
        <p:nvGraphicFramePr>
          <p:cNvPr id="42" name="Table 41">
            <a:extLst>
              <a:ext uri="{FF2B5EF4-FFF2-40B4-BE49-F238E27FC236}">
                <a16:creationId xmlns:a16="http://schemas.microsoft.com/office/drawing/2014/main" id="{3856284D-9395-F04A-9C9C-8D4238B1D9CD}"/>
              </a:ext>
            </a:extLst>
          </p:cNvPr>
          <p:cNvGraphicFramePr>
            <a:graphicFrameLocks noGrp="1"/>
          </p:cNvGraphicFramePr>
          <p:nvPr userDrawn="1">
            <p:extLst/>
          </p:nvPr>
        </p:nvGraphicFramePr>
        <p:xfrm>
          <a:off x="2904565" y="2055767"/>
          <a:ext cx="8423868" cy="3872619"/>
        </p:xfrm>
        <a:graphic>
          <a:graphicData uri="http://schemas.openxmlformats.org/drawingml/2006/table">
            <a:tbl>
              <a:tblPr firstRow="1" bandRow="1">
                <a:tableStyleId>{5C22544A-7EE6-4342-B048-85BDC9FD1C3A}</a:tableStyleId>
              </a:tblPr>
              <a:tblGrid>
                <a:gridCol w="2047550">
                  <a:extLst>
                    <a:ext uri="{9D8B030D-6E8A-4147-A177-3AD203B41FA5}">
                      <a16:colId xmlns:a16="http://schemas.microsoft.com/office/drawing/2014/main" val="3698888842"/>
                    </a:ext>
                  </a:extLst>
                </a:gridCol>
                <a:gridCol w="801914">
                  <a:extLst>
                    <a:ext uri="{9D8B030D-6E8A-4147-A177-3AD203B41FA5}">
                      <a16:colId xmlns:a16="http://schemas.microsoft.com/office/drawing/2014/main" val="1380970963"/>
                    </a:ext>
                  </a:extLst>
                </a:gridCol>
                <a:gridCol w="1362470">
                  <a:extLst>
                    <a:ext uri="{9D8B030D-6E8A-4147-A177-3AD203B41FA5}">
                      <a16:colId xmlns:a16="http://schemas.microsoft.com/office/drawing/2014/main" val="400027846"/>
                    </a:ext>
                  </a:extLst>
                </a:gridCol>
                <a:gridCol w="1365031">
                  <a:extLst>
                    <a:ext uri="{9D8B030D-6E8A-4147-A177-3AD203B41FA5}">
                      <a16:colId xmlns:a16="http://schemas.microsoft.com/office/drawing/2014/main" val="2930980051"/>
                    </a:ext>
                  </a:extLst>
                </a:gridCol>
                <a:gridCol w="799353">
                  <a:extLst>
                    <a:ext uri="{9D8B030D-6E8A-4147-A177-3AD203B41FA5}">
                      <a16:colId xmlns:a16="http://schemas.microsoft.com/office/drawing/2014/main" val="1294302905"/>
                    </a:ext>
                  </a:extLst>
                </a:gridCol>
                <a:gridCol w="2047550">
                  <a:extLst>
                    <a:ext uri="{9D8B030D-6E8A-4147-A177-3AD203B41FA5}">
                      <a16:colId xmlns:a16="http://schemas.microsoft.com/office/drawing/2014/main" val="4043599772"/>
                    </a:ext>
                  </a:extLst>
                </a:gridCol>
              </a:tblGrid>
              <a:tr h="644679">
                <a:tc>
                  <a:txBody>
                    <a:bodyPr/>
                    <a:lstStyle/>
                    <a:p>
                      <a:pPr marL="0" indent="0" algn="ctr">
                        <a:spcBef>
                          <a:spcPts val="0"/>
                        </a:spcBef>
                        <a:buNone/>
                      </a:pPr>
                      <a:r>
                        <a:rPr lang="en-US" sz="1100" b="0" i="0" dirty="0">
                          <a:solidFill>
                            <a:schemeClr val="tx2"/>
                          </a:solidFill>
                          <a:latin typeface="Times New Roman" panose="02020603050405020304" pitchFamily="18" charset="0"/>
                          <a:cs typeface="Times New Roman" panose="02020603050405020304" pitchFamily="18" charset="0"/>
                        </a:rPr>
                        <a:t>Improve </a:t>
                      </a:r>
                      <a:r>
                        <a:rPr lang="en-US" sz="1100" b="1" i="0" dirty="0">
                          <a:solidFill>
                            <a:srgbClr val="307AAD"/>
                          </a:solidFill>
                          <a:latin typeface="Times New Roman" panose="02020603050405020304" pitchFamily="18" charset="0"/>
                          <a:cs typeface="Times New Roman" panose="02020603050405020304" pitchFamily="18" charset="0"/>
                        </a:rPr>
                        <a:t>patient and</a:t>
                      </a:r>
                    </a:p>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consumer </a:t>
                      </a:r>
                      <a:r>
                        <a:rPr lang="en-US" sz="1100" b="0" i="0" dirty="0">
                          <a:solidFill>
                            <a:schemeClr val="tx2"/>
                          </a:solidFill>
                          <a:latin typeface="Times New Roman" panose="02020603050405020304" pitchFamily="18" charset="0"/>
                          <a:cs typeface="Times New Roman" panose="02020603050405020304" pitchFamily="18" charset="0"/>
                        </a:rPr>
                        <a:t>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Engage</a:t>
                      </a:r>
                      <a:r>
                        <a:rPr lang="en-US" sz="1100" b="0" i="0" dirty="0">
                          <a:solidFill>
                            <a:schemeClr val="tx2"/>
                          </a:solidFill>
                          <a:latin typeface="Times New Roman" panose="02020603050405020304" pitchFamily="18" charset="0"/>
                          <a:cs typeface="Times New Roman" panose="02020603050405020304" pitchFamily="18" charset="0"/>
                        </a:rPr>
                        <a:t> and </a:t>
                      </a:r>
                      <a:br>
                        <a:rPr lang="en-US" sz="1100" b="0" i="0" dirty="0">
                          <a:solidFill>
                            <a:schemeClr val="tx2"/>
                          </a:solidFill>
                          <a:latin typeface="Times New Roman" panose="02020603050405020304" pitchFamily="18" charset="0"/>
                          <a:cs typeface="Times New Roman" panose="02020603050405020304" pitchFamily="18" charset="0"/>
                        </a:rPr>
                      </a:br>
                      <a:r>
                        <a:rPr lang="en-US" sz="1100" b="1" i="0" dirty="0">
                          <a:solidFill>
                            <a:srgbClr val="307AAD"/>
                          </a:solidFill>
                          <a:latin typeface="Times New Roman" panose="02020603050405020304" pitchFamily="18" charset="0"/>
                          <a:cs typeface="Times New Roman" panose="02020603050405020304" pitchFamily="18" charset="0"/>
                        </a:rPr>
                        <a:t>empower</a:t>
                      </a:r>
                      <a:r>
                        <a:rPr lang="en-US" sz="1100" b="1" i="0" dirty="0">
                          <a:solidFill>
                            <a:schemeClr val="accent4"/>
                          </a:solidFill>
                          <a:latin typeface="Times New Roman" panose="02020603050405020304" pitchFamily="18" charset="0"/>
                          <a:cs typeface="Times New Roman" panose="02020603050405020304" pitchFamily="18" charset="0"/>
                        </a:rPr>
                        <a:t> </a:t>
                      </a:r>
                      <a:r>
                        <a:rPr lang="en-US" sz="1100" b="0" i="0" dirty="0">
                          <a:solidFill>
                            <a:schemeClr val="tx2"/>
                          </a:solidFill>
                          <a:latin typeface="Times New Roman" panose="02020603050405020304" pitchFamily="18" charset="0"/>
                          <a:cs typeface="Times New Roman" panose="02020603050405020304" pitchFamily="18" charset="0"/>
                        </a:rPr>
                        <a:t>workforce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100" b="0" i="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consumer-facing</a:t>
                      </a:r>
                    </a:p>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digital tools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IT capabilities </a:t>
                      </a:r>
                      <a:r>
                        <a:rPr lang="en-US" sz="1100" b="0" dirty="0">
                          <a:solidFill>
                            <a:schemeClr val="tx2"/>
                          </a:solidFill>
                          <a:latin typeface="Times New Roman" panose="02020603050405020304" pitchFamily="18" charset="0"/>
                          <a:cs typeface="Times New Roman" panose="02020603050405020304" pitchFamily="18" charset="0"/>
                        </a:rPr>
                        <a:t>for the patient 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433933633"/>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Redesign </a:t>
                      </a:r>
                      <a:r>
                        <a:rPr lang="en-US" sz="1100" b="1" dirty="0">
                          <a:solidFill>
                            <a:srgbClr val="307AAD"/>
                          </a:solidFill>
                          <a:latin typeface="Times New Roman" panose="02020603050405020304" pitchFamily="18" charset="0"/>
                          <a:cs typeface="Times New Roman" panose="02020603050405020304" pitchFamily="18" charset="0"/>
                        </a:rPr>
                        <a:t>clinical and operational processes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846285"/>
                  </a:ext>
                </a:extLst>
              </a:tr>
              <a:tr h="649224">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Grow and integrate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primary care base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0F4A57"/>
                          </a:solidFill>
                          <a:latin typeface="Times New Roman" panose="02020603050405020304" pitchFamily="18" charset="0"/>
                          <a:cs typeface="Times New Roman" panose="02020603050405020304" pitchFamily="18" charset="0"/>
                        </a:rPr>
                        <a:t>alignment and engagement</a:t>
                      </a: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alignment and engagement</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Improve provider </a:t>
                      </a:r>
                      <a:r>
                        <a:rPr lang="en-US" sz="1100" b="1" dirty="0">
                          <a:solidFill>
                            <a:srgbClr val="307AAD"/>
                          </a:solidFill>
                          <a:latin typeface="Times New Roman" panose="02020603050405020304" pitchFamily="18" charset="0"/>
                          <a:cs typeface="Times New Roman" panose="02020603050405020304" pitchFamily="18" charset="0"/>
                        </a:rPr>
                        <a:t>technology,</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data, and analytics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8699187"/>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cost management </a:t>
                      </a:r>
                      <a:r>
                        <a:rPr lang="en-US" sz="1100" dirty="0">
                          <a:solidFill>
                            <a:schemeClr val="tx2"/>
                          </a:solidFill>
                          <a:latin typeface="Times New Roman" panose="02020603050405020304" pitchFamily="18" charset="0"/>
                          <a:cs typeface="Times New Roman" panose="02020603050405020304" pitchFamily="18" charset="0"/>
                        </a:rPr>
                        <a:t>capabilities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98849760"/>
                  </a:ext>
                </a:extLst>
              </a:tr>
              <a:tr h="644679">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Build strategic </a:t>
                      </a:r>
                      <a:r>
                        <a:rPr lang="en-US" sz="1100" b="1" dirty="0">
                          <a:solidFill>
                            <a:srgbClr val="307AAD"/>
                          </a:solidFill>
                          <a:latin typeface="Times New Roman" panose="02020603050405020304" pitchFamily="18" charset="0"/>
                          <a:cs typeface="Times New Roman" panose="02020603050405020304" pitchFamily="18" charset="0"/>
                        </a:rPr>
                        <a:t>partnerships</a:t>
                      </a:r>
                      <a:br>
                        <a:rPr lang="en-US" sz="1100" b="1" dirty="0">
                          <a:solidFill>
                            <a:srgbClr val="307AAD"/>
                          </a:solidFill>
                          <a:latin typeface="Times New Roman" panose="02020603050405020304" pitchFamily="18" charset="0"/>
                          <a:cs typeface="Times New Roman" panose="02020603050405020304" pitchFamily="18" charset="0"/>
                        </a:rPr>
                      </a:br>
                      <a:r>
                        <a:rPr lang="en-US" sz="1100" b="1" dirty="0">
                          <a:solidFill>
                            <a:srgbClr val="307AAD"/>
                          </a:solidFill>
                          <a:latin typeface="Times New Roman" panose="02020603050405020304" pitchFamily="18" charset="0"/>
                          <a:cs typeface="Times New Roman" panose="02020603050405020304" pitchFamily="18" charset="0"/>
                        </a:rPr>
                        <a:t> along the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risk models, grow covered lives</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Develop </a:t>
                      </a:r>
                      <a:r>
                        <a:rPr lang="en-US" sz="1100" b="1" dirty="0">
                          <a:solidFill>
                            <a:srgbClr val="307AAD"/>
                          </a:solidFill>
                          <a:latin typeface="Times New Roman" panose="02020603050405020304" pitchFamily="18" charset="0"/>
                          <a:cs typeface="Times New Roman" panose="02020603050405020304" pitchFamily="18" charset="0"/>
                        </a:rPr>
                        <a:t>community care </a:t>
                      </a:r>
                      <a:r>
                        <a:rPr lang="en-US" sz="1100" dirty="0">
                          <a:solidFill>
                            <a:schemeClr val="tx2"/>
                          </a:solidFill>
                          <a:latin typeface="Times New Roman" panose="02020603050405020304" pitchFamily="18" charset="0"/>
                          <a:cs typeface="Times New Roman" panose="02020603050405020304" pitchFamily="18" charset="0"/>
                        </a:rPr>
                        <a:t>models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12112872"/>
                  </a:ext>
                </a:extLst>
              </a:tr>
              <a:tr h="644679">
                <a:tc gridSpan="2">
                  <a:txBody>
                    <a:bodyPr/>
                    <a:lstStyle/>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Optimize service lines </a:t>
                      </a:r>
                      <a:r>
                        <a:rPr lang="en-US" sz="1100" dirty="0">
                          <a:solidFill>
                            <a:schemeClr val="tx2"/>
                          </a:solidFill>
                          <a:latin typeface="Times New Roman" panose="02020603050405020304" pitchFamily="18" charset="0"/>
                          <a:cs typeface="Times New Roman" panose="02020603050405020304" pitchFamily="18" charset="0"/>
                        </a:rPr>
                        <a:t>across </a:t>
                      </a:r>
                      <a:br>
                        <a:rPr lang="en-US" sz="1100" dirty="0">
                          <a:solidFill>
                            <a:schemeClr val="tx2"/>
                          </a:solidFill>
                          <a:latin typeface="Times New Roman" panose="02020603050405020304" pitchFamily="18" charset="0"/>
                          <a:cs typeface="Times New Roman" panose="02020603050405020304" pitchFamily="18" charset="0"/>
                        </a:rPr>
                      </a:br>
                      <a:r>
                        <a:rPr lang="en-US" sz="1100" dirty="0">
                          <a:solidFill>
                            <a:schemeClr val="tx2"/>
                          </a:solidFill>
                          <a:latin typeface="Times New Roman" panose="02020603050405020304" pitchFamily="18" charset="0"/>
                          <a:cs typeface="Times New Roman" panose="02020603050405020304" pitchFamily="18" charset="0"/>
                        </a:rPr>
                        <a:t>the care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Optimize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outpatient</a:t>
                      </a:r>
                      <a:r>
                        <a:rPr lang="en-US" sz="1100" dirty="0">
                          <a:solidFill>
                            <a:schemeClr val="tx2"/>
                          </a:solidFill>
                          <a:latin typeface="Times New Roman" panose="02020603050405020304" pitchFamily="18" charset="0"/>
                          <a:cs typeface="Times New Roman" panose="02020603050405020304" pitchFamily="18" charset="0"/>
                        </a:rPr>
                        <a:t> capabilities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Align </a:t>
                      </a:r>
                      <a:r>
                        <a:rPr lang="en-US" sz="1100" b="1" dirty="0">
                          <a:solidFill>
                            <a:srgbClr val="307AAD"/>
                          </a:solidFill>
                          <a:latin typeface="Times New Roman" panose="02020603050405020304" pitchFamily="18" charset="0"/>
                          <a:cs typeface="Times New Roman" panose="02020603050405020304" pitchFamily="18" charset="0"/>
                        </a:rPr>
                        <a:t>organizational structure, incentives, and metrics</a:t>
                      </a:r>
                      <a:r>
                        <a:rPr lang="en-US" sz="1100" b="1" dirty="0">
                          <a:solidFill>
                            <a:srgbClr val="0F4A57"/>
                          </a:solidFill>
                          <a:latin typeface="Times New Roman" panose="02020603050405020304" pitchFamily="18" charset="0"/>
                          <a:cs typeface="Times New Roman" panose="02020603050405020304" pitchFamily="18" charset="0"/>
                        </a:rPr>
                        <a:t> </a:t>
                      </a:r>
                      <a:r>
                        <a:rPr lang="en-US" sz="1100" dirty="0">
                          <a:solidFill>
                            <a:schemeClr val="tx2"/>
                          </a:solidFill>
                          <a:latin typeface="Times New Roman" panose="02020603050405020304" pitchFamily="18" charset="0"/>
                          <a:cs typeface="Times New Roman" panose="02020603050405020304" pitchFamily="18" charset="0"/>
                        </a:rPr>
                        <a:t>to support strategy</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4543782"/>
                  </a:ext>
                </a:extLst>
              </a:tr>
            </a:tbl>
          </a:graphicData>
        </a:graphic>
      </p:graphicFrame>
      <p:sp>
        <p:nvSpPr>
          <p:cNvPr id="43" name="TextBox 42">
            <a:extLst>
              <a:ext uri="{FF2B5EF4-FFF2-40B4-BE49-F238E27FC236}">
                <a16:creationId xmlns:a16="http://schemas.microsoft.com/office/drawing/2014/main" id="{AFB09A0C-FA4A-3B4F-A668-A15258BD2B3B}"/>
              </a:ext>
            </a:extLst>
          </p:cNvPr>
          <p:cNvSpPr txBox="1"/>
          <p:nvPr userDrawn="1"/>
        </p:nvSpPr>
        <p:spPr bwMode="gray">
          <a:xfrm>
            <a:off x="244853" y="322727"/>
            <a:ext cx="2722652" cy="257369"/>
          </a:xfrm>
          <a:prstGeom prst="rect">
            <a:avLst/>
          </a:prstGeom>
          <a:noFill/>
        </p:spPr>
        <p:txBody>
          <a:bodyPr wrap="square" lIns="36000" tIns="36000" rIns="36000" bIns="36000" rtlCol="0" anchor="ctr">
            <a:spAutoFit/>
          </a:bodyPr>
          <a:lstStyle/>
          <a:p>
            <a:r>
              <a:rPr lang="en-US" sz="1200" dirty="0">
                <a:solidFill>
                  <a:srgbClr val="FFFFFF"/>
                </a:solidFill>
                <a:latin typeface="Franklin Gothic Medium" panose="020B0603020102020204"/>
                <a:cs typeface="Times New Roman" panose="02020603050405020304" pitchFamily="18" charset="0"/>
              </a:rPr>
              <a:t>STRATEGIC PRIORITES</a:t>
            </a:r>
          </a:p>
        </p:txBody>
      </p:sp>
    </p:spTree>
    <p:extLst>
      <p:ext uri="{BB962C8B-B14F-4D97-AF65-F5344CB8AC3E}">
        <p14:creationId xmlns:p14="http://schemas.microsoft.com/office/powerpoint/2010/main" val="221053175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51501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44856737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188644532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779406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166681192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157962070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A0BC1C44-4604-D742-82EF-005E81E83344}"/>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FFFFFF"/>
                </a:solidFill>
                <a:latin typeface="Times New Roman" panose="02020603050405020304" pitchFamily="18" charset="0"/>
                <a:cs typeface="Times New Roman" panose="02020603050405020304" pitchFamily="18" charset="0"/>
              </a:rPr>
              <a:t>Advancing Health. </a:t>
            </a:r>
            <a:r>
              <a:rPr lang="en-US" sz="1600" i="1">
                <a:solidFill>
                  <a:srgbClr val="FFFFFF"/>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109834392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a:solidFill>
                  <a:srgbClr val="6C7379"/>
                </a:solidFill>
              </a:rPr>
              <a:t>To create healthier</a:t>
            </a:r>
            <a:br>
              <a:rPr lang="en-US" sz="2800" b="1" i="1">
                <a:solidFill>
                  <a:srgbClr val="6C7379"/>
                </a:solidFill>
              </a:rPr>
            </a:br>
            <a:r>
              <a:rPr lang="en-US" sz="2800" b="1" i="1">
                <a:solidFill>
                  <a:srgbClr val="6C7379"/>
                </a:solidFill>
              </a:rPr>
              <a:t>communities, now and</a:t>
            </a:r>
            <a:br>
              <a:rPr lang="en-US" sz="2800" b="1" i="1">
                <a:solidFill>
                  <a:srgbClr val="6C7379"/>
                </a:solidFill>
              </a:rPr>
            </a:br>
            <a:r>
              <a:rPr lang="en-US" sz="2800" b="1" i="1">
                <a:solidFill>
                  <a:srgbClr val="6C7379"/>
                </a:solidFill>
              </a:rPr>
              <a:t>for generations to come.</a:t>
            </a:r>
            <a:endParaRPr lang="en-US" sz="2400" i="1">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a:solidFill>
                  <a:srgbClr val="6C7379"/>
                </a:solidFill>
              </a:rPr>
              <a:t>Memorial Hermann </a:t>
            </a:r>
            <a:br>
              <a:rPr lang="en-US" sz="2800" b="1" i="1">
                <a:solidFill>
                  <a:srgbClr val="6C7379"/>
                </a:solidFill>
              </a:rPr>
            </a:br>
            <a:r>
              <a:rPr lang="en-US" sz="2800" b="1" i="1">
                <a:solidFill>
                  <a:srgbClr val="6C7379"/>
                </a:solidFill>
              </a:rPr>
              <a:t>Health System is a </a:t>
            </a:r>
            <a:br>
              <a:rPr lang="en-US" sz="2800" b="1" i="1">
                <a:solidFill>
                  <a:srgbClr val="6C7379"/>
                </a:solidFill>
              </a:rPr>
            </a:br>
            <a:r>
              <a:rPr lang="en-US" sz="2800" b="1" i="1">
                <a:solidFill>
                  <a:srgbClr val="6C7379"/>
                </a:solidFill>
              </a:rPr>
              <a:t>nonprofit, values-driven, community-owned </a:t>
            </a:r>
            <a:br>
              <a:rPr lang="en-US" sz="2800" b="1" i="1">
                <a:solidFill>
                  <a:srgbClr val="6C7379"/>
                </a:solidFill>
              </a:rPr>
            </a:br>
            <a:r>
              <a:rPr lang="en-US" sz="2800" b="1" i="1">
                <a:solidFill>
                  <a:srgbClr val="6C7379"/>
                </a:solidFill>
              </a:rPr>
              <a:t>health system dedicated </a:t>
            </a:r>
            <a:br>
              <a:rPr lang="en-US" sz="2800" b="1" i="1">
                <a:solidFill>
                  <a:srgbClr val="6C7379"/>
                </a:solidFill>
              </a:rPr>
            </a:br>
            <a:r>
              <a:rPr lang="en-US" sz="2800" b="1" i="1">
                <a:solidFill>
                  <a:srgbClr val="6C7379"/>
                </a:solidFill>
              </a:rPr>
              <a:t>to improving health.</a:t>
            </a:r>
            <a:endParaRPr lang="en-US" sz="2400" i="1">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11" name="TextBox 10">
            <a:extLst>
              <a:ext uri="{FF2B5EF4-FFF2-40B4-BE49-F238E27FC236}">
                <a16:creationId xmlns:a16="http://schemas.microsoft.com/office/drawing/2014/main" id="{31FC1EDE-4A49-1A4D-B6D0-817FAA214478}"/>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FFFFFF"/>
                </a:solidFill>
                <a:latin typeface="Times New Roman" panose="02020603050405020304" pitchFamily="18" charset="0"/>
                <a:cs typeface="Times New Roman" panose="02020603050405020304" pitchFamily="18" charset="0"/>
              </a:rPr>
              <a:t>Advancing Health. </a:t>
            </a:r>
            <a:r>
              <a:rPr lang="en-US" sz="1600" i="1">
                <a:solidFill>
                  <a:srgbClr val="FFFFFF"/>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209109206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p:txBody>
          <a:bodyPr/>
          <a:lstStyle>
            <a:lvl1pPr>
              <a:spcBef>
                <a:spcPts val="1200"/>
              </a:spcBef>
              <a:defRPr/>
            </a:lvl1pPr>
            <a:lvl2pPr>
              <a:spcBef>
                <a:spcPts val="800"/>
              </a:spcBef>
              <a:defRPr/>
            </a:lvl2pPr>
            <a:lvl3pPr>
              <a:spcBef>
                <a:spcPts val="800"/>
              </a:spcBef>
              <a:defRPr/>
            </a:lvl3pPr>
            <a:lvl4pPr>
              <a:spcBef>
                <a:spcPts val="800"/>
              </a:spcBef>
              <a:defRPr/>
            </a:lvl4pPr>
            <a:lvl5pPr>
              <a:spcBef>
                <a:spcPts val="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46338008"/>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95454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2401723393"/>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882A5-1177-4245-B002-A0D960622A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81686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To create healthier</a:t>
            </a:r>
            <a:br>
              <a:rPr lang="en-US" sz="2800" b="1" i="1" dirty="0">
                <a:solidFill>
                  <a:srgbClr val="6C7379"/>
                </a:solidFill>
              </a:rPr>
            </a:br>
            <a:r>
              <a:rPr lang="en-US" sz="2800" b="1" i="1" dirty="0">
                <a:solidFill>
                  <a:srgbClr val="6C7379"/>
                </a:solidFill>
              </a:rPr>
              <a:t>communities, now and</a:t>
            </a:r>
            <a:br>
              <a:rPr lang="en-US" sz="2800" b="1" i="1" dirty="0">
                <a:solidFill>
                  <a:srgbClr val="6C7379"/>
                </a:solidFill>
              </a:rPr>
            </a:br>
            <a:r>
              <a:rPr lang="en-US" sz="2800" b="1" i="1" dirty="0">
                <a:solidFill>
                  <a:srgbClr val="6C7379"/>
                </a:solidFill>
              </a:rPr>
              <a:t>for generations to come.</a:t>
            </a:r>
            <a:endParaRPr lang="en-US" sz="2400" i="1" dirty="0">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Memorial Hermann </a:t>
            </a:r>
            <a:br>
              <a:rPr lang="en-US" sz="2800" b="1" i="1" dirty="0">
                <a:solidFill>
                  <a:srgbClr val="6C7379"/>
                </a:solidFill>
              </a:rPr>
            </a:br>
            <a:r>
              <a:rPr lang="en-US" sz="2800" b="1" i="1" dirty="0">
                <a:solidFill>
                  <a:srgbClr val="6C7379"/>
                </a:solidFill>
              </a:rPr>
              <a:t>Health System is a </a:t>
            </a:r>
            <a:br>
              <a:rPr lang="en-US" sz="2800" b="1" i="1" dirty="0">
                <a:solidFill>
                  <a:srgbClr val="6C7379"/>
                </a:solidFill>
              </a:rPr>
            </a:br>
            <a:r>
              <a:rPr lang="en-US" sz="2800" b="1" i="1" dirty="0">
                <a:solidFill>
                  <a:srgbClr val="6C7379"/>
                </a:solidFill>
              </a:rPr>
              <a:t>nonprofit, values-driven, community-owned </a:t>
            </a:r>
            <a:br>
              <a:rPr lang="en-US" sz="2800" b="1" i="1" dirty="0">
                <a:solidFill>
                  <a:srgbClr val="6C7379"/>
                </a:solidFill>
              </a:rPr>
            </a:br>
            <a:r>
              <a:rPr lang="en-US" sz="2800" b="1" i="1" dirty="0">
                <a:solidFill>
                  <a:srgbClr val="6C7379"/>
                </a:solidFill>
              </a:rPr>
              <a:t>health system dedicated </a:t>
            </a:r>
            <a:br>
              <a:rPr lang="en-US" sz="2800" b="1" i="1" dirty="0">
                <a:solidFill>
                  <a:srgbClr val="6C7379"/>
                </a:solidFill>
              </a:rPr>
            </a:br>
            <a:r>
              <a:rPr lang="en-US" sz="2800" b="1" i="1" dirty="0">
                <a:solidFill>
                  <a:srgbClr val="6C7379"/>
                </a:solidFill>
              </a:rPr>
              <a:t>to improving health.</a:t>
            </a:r>
            <a:endParaRPr lang="en-US" sz="2400" i="1" dirty="0">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371076927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AE612B-EF7B-E34B-9B33-A90E8EC676F3}"/>
              </a:ext>
            </a:extLst>
          </p:cNvPr>
          <p:cNvSpPr/>
          <p:nvPr userDrawn="1"/>
        </p:nvSpPr>
        <p:spPr bwMode="gray">
          <a:xfrm>
            <a:off x="166255" y="307571"/>
            <a:ext cx="12025745" cy="290945"/>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3" name="Triangle 2">
            <a:extLst>
              <a:ext uri="{FF2B5EF4-FFF2-40B4-BE49-F238E27FC236}">
                <a16:creationId xmlns:a16="http://schemas.microsoft.com/office/drawing/2014/main" id="{50467B44-B10B-1A42-A177-4F9106467AA3}"/>
              </a:ext>
            </a:extLst>
          </p:cNvPr>
          <p:cNvSpPr/>
          <p:nvPr userDrawn="1"/>
        </p:nvSpPr>
        <p:spPr bwMode="gray">
          <a:xfrm rot="3111950">
            <a:off x="165158" y="600631"/>
            <a:ext cx="286867" cy="132893"/>
          </a:xfrm>
          <a:prstGeom prst="triangle">
            <a:avLst>
              <a:gd name="adj" fmla="val 36706"/>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5" name="Rectangle 4">
            <a:extLst>
              <a:ext uri="{FF2B5EF4-FFF2-40B4-BE49-F238E27FC236}">
                <a16:creationId xmlns:a16="http://schemas.microsoft.com/office/drawing/2014/main" id="{4E831A51-5A34-854F-9291-64888F1FA790}"/>
              </a:ext>
            </a:extLst>
          </p:cNvPr>
          <p:cNvSpPr/>
          <p:nvPr userDrawn="1"/>
        </p:nvSpPr>
        <p:spPr bwMode="gray">
          <a:xfrm>
            <a:off x="329334" y="598516"/>
            <a:ext cx="11360727" cy="565884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cxnSp>
        <p:nvCxnSpPr>
          <p:cNvPr id="7" name="Straight Connector 6">
            <a:extLst>
              <a:ext uri="{FF2B5EF4-FFF2-40B4-BE49-F238E27FC236}">
                <a16:creationId xmlns:a16="http://schemas.microsoft.com/office/drawing/2014/main" id="{487F10A1-6926-5D46-BE02-8BF34A4A3497}"/>
              </a:ext>
            </a:extLst>
          </p:cNvPr>
          <p:cNvCxnSpPr>
            <a:cxnSpLocks/>
          </p:cNvCxnSpPr>
          <p:nvPr userDrawn="1"/>
        </p:nvCxnSpPr>
        <p:spPr bwMode="gray">
          <a:xfrm>
            <a:off x="647271" y="1611531"/>
            <a:ext cx="2104894"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F1FE166-37A4-7740-8F48-B76050161668}"/>
              </a:ext>
            </a:extLst>
          </p:cNvPr>
          <p:cNvCxnSpPr>
            <a:cxnSpLocks/>
          </p:cNvCxnSpPr>
          <p:nvPr userDrawn="1"/>
        </p:nvCxnSpPr>
        <p:spPr bwMode="gray">
          <a:xfrm>
            <a:off x="2904565" y="1611531"/>
            <a:ext cx="8417556"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082715B8-700F-B845-B94B-0A1CF7EE6A4A}"/>
              </a:ext>
            </a:extLst>
          </p:cNvPr>
          <p:cNvSpPr/>
          <p:nvPr userDrawn="1"/>
        </p:nvSpPr>
        <p:spPr bwMode="gray">
          <a:xfrm>
            <a:off x="5" y="2072807"/>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1" name="Rectangle 10">
            <a:extLst>
              <a:ext uri="{FF2B5EF4-FFF2-40B4-BE49-F238E27FC236}">
                <a16:creationId xmlns:a16="http://schemas.microsoft.com/office/drawing/2014/main" id="{F10074F9-3F1E-684F-A99E-5C1CD43C23AE}"/>
              </a:ext>
            </a:extLst>
          </p:cNvPr>
          <p:cNvSpPr/>
          <p:nvPr userDrawn="1"/>
        </p:nvSpPr>
        <p:spPr bwMode="gray">
          <a:xfrm>
            <a:off x="4" y="2735536"/>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2" name="Rectangle 11">
            <a:extLst>
              <a:ext uri="{FF2B5EF4-FFF2-40B4-BE49-F238E27FC236}">
                <a16:creationId xmlns:a16="http://schemas.microsoft.com/office/drawing/2014/main" id="{B43D731F-AF1D-0742-9279-1DAAD66409B2}"/>
              </a:ext>
            </a:extLst>
          </p:cNvPr>
          <p:cNvSpPr/>
          <p:nvPr userDrawn="1"/>
        </p:nvSpPr>
        <p:spPr bwMode="gray">
          <a:xfrm>
            <a:off x="1" y="3398265"/>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3" name="Rectangle 12">
            <a:extLst>
              <a:ext uri="{FF2B5EF4-FFF2-40B4-BE49-F238E27FC236}">
                <a16:creationId xmlns:a16="http://schemas.microsoft.com/office/drawing/2014/main" id="{62674D0E-5FEF-5040-A818-E8AB3907BBC0}"/>
              </a:ext>
            </a:extLst>
          </p:cNvPr>
          <p:cNvSpPr/>
          <p:nvPr userDrawn="1"/>
        </p:nvSpPr>
        <p:spPr bwMode="gray">
          <a:xfrm>
            <a:off x="0" y="4060994"/>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4" name="Rectangle 13">
            <a:extLst>
              <a:ext uri="{FF2B5EF4-FFF2-40B4-BE49-F238E27FC236}">
                <a16:creationId xmlns:a16="http://schemas.microsoft.com/office/drawing/2014/main" id="{EA5FF223-75E4-7648-A39C-B8197868CDDE}"/>
              </a:ext>
            </a:extLst>
          </p:cNvPr>
          <p:cNvSpPr/>
          <p:nvPr userDrawn="1"/>
        </p:nvSpPr>
        <p:spPr bwMode="gray">
          <a:xfrm>
            <a:off x="-1" y="4723723"/>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5" name="Rectangle 14">
            <a:extLst>
              <a:ext uri="{FF2B5EF4-FFF2-40B4-BE49-F238E27FC236}">
                <a16:creationId xmlns:a16="http://schemas.microsoft.com/office/drawing/2014/main" id="{97DC6D7F-9638-AC41-B1AD-7BC08001FBA6}"/>
              </a:ext>
            </a:extLst>
          </p:cNvPr>
          <p:cNvSpPr/>
          <p:nvPr userDrawn="1"/>
        </p:nvSpPr>
        <p:spPr bwMode="gray">
          <a:xfrm>
            <a:off x="0" y="5386452"/>
            <a:ext cx="913409"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6" name="TextBox 15">
            <a:extLst>
              <a:ext uri="{FF2B5EF4-FFF2-40B4-BE49-F238E27FC236}">
                <a16:creationId xmlns:a16="http://schemas.microsoft.com/office/drawing/2014/main" id="{E6C0B421-047E-5D4C-95CD-D66BFD26EF43}"/>
              </a:ext>
            </a:extLst>
          </p:cNvPr>
          <p:cNvSpPr txBox="1"/>
          <p:nvPr userDrawn="1"/>
        </p:nvSpPr>
        <p:spPr bwMode="gray">
          <a:xfrm>
            <a:off x="647271" y="856786"/>
            <a:ext cx="10674850" cy="490125"/>
          </a:xfrm>
          <a:prstGeom prst="rect">
            <a:avLst/>
          </a:prstGeom>
          <a:noFill/>
        </p:spPr>
        <p:txBody>
          <a:bodyPr wrap="square" lIns="36000" tIns="36000" rIns="36000" bIns="36000" rtlCol="0">
            <a:spAutoFit/>
          </a:bodyPr>
          <a:lstStyle/>
          <a:p>
            <a:pPr algn="ctr">
              <a:lnSpc>
                <a:spcPts val="1700"/>
              </a:lnSpc>
            </a:pPr>
            <a:r>
              <a:rPr lang="en-US" sz="1200" dirty="0">
                <a:solidFill>
                  <a:srgbClr val="6C7379"/>
                </a:solidFill>
                <a:latin typeface="Times New Roman" panose="02020603050405020304" pitchFamily="18" charset="0"/>
                <a:cs typeface="Times New Roman" panose="02020603050405020304" pitchFamily="18" charset="0"/>
              </a:rPr>
              <a:t>Memorial Hermann operates under a set of strategic imperatives represented by the acronym HEALTH.</a:t>
            </a:r>
            <a:br>
              <a:rPr lang="en-US" sz="1200" dirty="0">
                <a:solidFill>
                  <a:srgbClr val="6C7379"/>
                </a:solidFill>
                <a:latin typeface="Times New Roman" panose="02020603050405020304" pitchFamily="18" charset="0"/>
                <a:cs typeface="Times New Roman" panose="02020603050405020304" pitchFamily="18" charset="0"/>
              </a:rPr>
            </a:br>
            <a:r>
              <a:rPr lang="en-US" sz="1200" dirty="0">
                <a:solidFill>
                  <a:srgbClr val="6C7379"/>
                </a:solidFill>
                <a:latin typeface="Times New Roman" panose="02020603050405020304" pitchFamily="18" charset="0"/>
                <a:cs typeface="Times New Roman" panose="02020603050405020304" pitchFamily="18" charset="0"/>
              </a:rPr>
              <a:t>This strategic framework is in support of the mission and vision of the organization.</a:t>
            </a:r>
            <a:endParaRPr lang="en-US" sz="1400" dirty="0">
              <a:solidFill>
                <a:srgbClr val="000000"/>
              </a:solidFill>
            </a:endParaRPr>
          </a:p>
        </p:txBody>
      </p:sp>
      <p:sp>
        <p:nvSpPr>
          <p:cNvPr id="17" name="TextBox 16">
            <a:extLst>
              <a:ext uri="{FF2B5EF4-FFF2-40B4-BE49-F238E27FC236}">
                <a16:creationId xmlns:a16="http://schemas.microsoft.com/office/drawing/2014/main" id="{62D4E531-8868-CC45-8409-27CD269B902D}"/>
              </a:ext>
            </a:extLst>
          </p:cNvPr>
          <p:cNvSpPr txBox="1"/>
          <p:nvPr userDrawn="1"/>
        </p:nvSpPr>
        <p:spPr bwMode="gray">
          <a:xfrm>
            <a:off x="611411" y="1631574"/>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HEALTH Strategy</a:t>
            </a:r>
          </a:p>
        </p:txBody>
      </p:sp>
      <p:sp>
        <p:nvSpPr>
          <p:cNvPr id="18" name="TextBox 17">
            <a:extLst>
              <a:ext uri="{FF2B5EF4-FFF2-40B4-BE49-F238E27FC236}">
                <a16:creationId xmlns:a16="http://schemas.microsoft.com/office/drawing/2014/main" id="{8C5C400C-745A-1B48-ADF2-C85DCA5089F5}"/>
              </a:ext>
            </a:extLst>
          </p:cNvPr>
          <p:cNvSpPr txBox="1"/>
          <p:nvPr userDrawn="1"/>
        </p:nvSpPr>
        <p:spPr bwMode="gray">
          <a:xfrm>
            <a:off x="2904565" y="1623227"/>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Initiatives</a:t>
            </a:r>
          </a:p>
        </p:txBody>
      </p:sp>
      <p:sp>
        <p:nvSpPr>
          <p:cNvPr id="19" name="TextBox 18">
            <a:extLst>
              <a:ext uri="{FF2B5EF4-FFF2-40B4-BE49-F238E27FC236}">
                <a16:creationId xmlns:a16="http://schemas.microsoft.com/office/drawing/2014/main" id="{7624DD34-C5F6-3043-9FD4-77E966006B2F}"/>
              </a:ext>
            </a:extLst>
          </p:cNvPr>
          <p:cNvSpPr txBox="1"/>
          <p:nvPr userDrawn="1"/>
        </p:nvSpPr>
        <p:spPr bwMode="gray">
          <a:xfrm>
            <a:off x="445240" y="2055768"/>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0" name="TextBox 19">
            <a:extLst>
              <a:ext uri="{FF2B5EF4-FFF2-40B4-BE49-F238E27FC236}">
                <a16:creationId xmlns:a16="http://schemas.microsoft.com/office/drawing/2014/main" id="{3F9D3C6D-B370-BE44-AE1D-D2068C570750}"/>
              </a:ext>
            </a:extLst>
          </p:cNvPr>
          <p:cNvSpPr txBox="1"/>
          <p:nvPr userDrawn="1"/>
        </p:nvSpPr>
        <p:spPr bwMode="gray">
          <a:xfrm>
            <a:off x="445241" y="2723067"/>
            <a:ext cx="545477" cy="626701"/>
          </a:xfrm>
          <a:prstGeom prst="rect">
            <a:avLst/>
          </a:prstGeom>
          <a:noFill/>
        </p:spPr>
        <p:txBody>
          <a:bodyPr wrap="square" lIns="36000" tIns="36000" rIns="36000" bIns="36000" rtlCol="0">
            <a:spAutoFit/>
          </a:bodyPr>
          <a:lstStyle/>
          <a:p>
            <a:r>
              <a:rPr lang="en-US" sz="3600" b="1" dirty="0">
                <a:solidFill>
                  <a:srgbClr val="FFFFFF"/>
                </a:solidFill>
              </a:rPr>
              <a:t>E</a:t>
            </a:r>
          </a:p>
        </p:txBody>
      </p:sp>
      <p:sp>
        <p:nvSpPr>
          <p:cNvPr id="21" name="TextBox 20">
            <a:extLst>
              <a:ext uri="{FF2B5EF4-FFF2-40B4-BE49-F238E27FC236}">
                <a16:creationId xmlns:a16="http://schemas.microsoft.com/office/drawing/2014/main" id="{3650286C-8206-DF42-8BC8-EC57A4763A62}"/>
              </a:ext>
            </a:extLst>
          </p:cNvPr>
          <p:cNvSpPr txBox="1"/>
          <p:nvPr userDrawn="1"/>
        </p:nvSpPr>
        <p:spPr bwMode="gray">
          <a:xfrm>
            <a:off x="445242" y="3385900"/>
            <a:ext cx="545477" cy="626701"/>
          </a:xfrm>
          <a:prstGeom prst="rect">
            <a:avLst/>
          </a:prstGeom>
          <a:noFill/>
        </p:spPr>
        <p:txBody>
          <a:bodyPr wrap="square" lIns="36000" tIns="36000" rIns="36000" bIns="36000" rtlCol="0">
            <a:spAutoFit/>
          </a:bodyPr>
          <a:lstStyle/>
          <a:p>
            <a:r>
              <a:rPr lang="en-US" sz="3600" b="1" dirty="0">
                <a:solidFill>
                  <a:srgbClr val="FFFFFF"/>
                </a:solidFill>
              </a:rPr>
              <a:t>A</a:t>
            </a:r>
          </a:p>
        </p:txBody>
      </p:sp>
      <p:sp>
        <p:nvSpPr>
          <p:cNvPr id="22" name="TextBox 21">
            <a:extLst>
              <a:ext uri="{FF2B5EF4-FFF2-40B4-BE49-F238E27FC236}">
                <a16:creationId xmlns:a16="http://schemas.microsoft.com/office/drawing/2014/main" id="{C765091B-8177-CF48-BF95-3FD2AB6D932C}"/>
              </a:ext>
            </a:extLst>
          </p:cNvPr>
          <p:cNvSpPr txBox="1"/>
          <p:nvPr userDrawn="1"/>
        </p:nvSpPr>
        <p:spPr bwMode="gray">
          <a:xfrm>
            <a:off x="444607" y="4048630"/>
            <a:ext cx="545477" cy="626701"/>
          </a:xfrm>
          <a:prstGeom prst="rect">
            <a:avLst/>
          </a:prstGeom>
          <a:noFill/>
        </p:spPr>
        <p:txBody>
          <a:bodyPr wrap="square" lIns="36000" tIns="36000" rIns="36000" bIns="36000" rtlCol="0">
            <a:spAutoFit/>
          </a:bodyPr>
          <a:lstStyle/>
          <a:p>
            <a:r>
              <a:rPr lang="en-US" sz="3600" b="1" dirty="0">
                <a:solidFill>
                  <a:srgbClr val="FFFFFF"/>
                </a:solidFill>
              </a:rPr>
              <a:t>L</a:t>
            </a:r>
          </a:p>
        </p:txBody>
      </p:sp>
      <p:sp>
        <p:nvSpPr>
          <p:cNvPr id="23" name="TextBox 22">
            <a:extLst>
              <a:ext uri="{FF2B5EF4-FFF2-40B4-BE49-F238E27FC236}">
                <a16:creationId xmlns:a16="http://schemas.microsoft.com/office/drawing/2014/main" id="{2349AEC7-929E-C041-9D5C-85B42D27E748}"/>
              </a:ext>
            </a:extLst>
          </p:cNvPr>
          <p:cNvSpPr txBox="1"/>
          <p:nvPr userDrawn="1"/>
        </p:nvSpPr>
        <p:spPr bwMode="gray">
          <a:xfrm>
            <a:off x="444606" y="4711358"/>
            <a:ext cx="545477" cy="626701"/>
          </a:xfrm>
          <a:prstGeom prst="rect">
            <a:avLst/>
          </a:prstGeom>
          <a:noFill/>
        </p:spPr>
        <p:txBody>
          <a:bodyPr wrap="square" lIns="36000" tIns="36000" rIns="36000" bIns="36000" rtlCol="0">
            <a:spAutoFit/>
          </a:bodyPr>
          <a:lstStyle/>
          <a:p>
            <a:r>
              <a:rPr lang="en-US" sz="3600" b="1" dirty="0">
                <a:solidFill>
                  <a:srgbClr val="FFFFFF"/>
                </a:solidFill>
              </a:rPr>
              <a:t>T</a:t>
            </a:r>
          </a:p>
        </p:txBody>
      </p:sp>
      <p:sp>
        <p:nvSpPr>
          <p:cNvPr id="24" name="TextBox 23">
            <a:extLst>
              <a:ext uri="{FF2B5EF4-FFF2-40B4-BE49-F238E27FC236}">
                <a16:creationId xmlns:a16="http://schemas.microsoft.com/office/drawing/2014/main" id="{45A5BC83-1453-7247-86BE-A85272EBE206}"/>
              </a:ext>
            </a:extLst>
          </p:cNvPr>
          <p:cNvSpPr txBox="1"/>
          <p:nvPr userDrawn="1"/>
        </p:nvSpPr>
        <p:spPr bwMode="gray">
          <a:xfrm>
            <a:off x="444606" y="5374087"/>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6" name="TextBox 25">
            <a:extLst>
              <a:ext uri="{FF2B5EF4-FFF2-40B4-BE49-F238E27FC236}">
                <a16:creationId xmlns:a16="http://schemas.microsoft.com/office/drawing/2014/main" id="{8DF535AB-02B3-E747-B858-54C235BC0A79}"/>
              </a:ext>
            </a:extLst>
          </p:cNvPr>
          <p:cNvSpPr txBox="1"/>
          <p:nvPr userDrawn="1"/>
        </p:nvSpPr>
        <p:spPr bwMode="gray">
          <a:xfrm>
            <a:off x="990083" y="2134945"/>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HUMANIZE</a:t>
            </a:r>
          </a:p>
          <a:p>
            <a:r>
              <a:rPr lang="en-US" sz="1200" dirty="0">
                <a:solidFill>
                  <a:srgbClr val="6C7379"/>
                </a:solidFill>
                <a:latin typeface="Franklin Gothic Medium" panose="020B0603020102020204"/>
                <a:cs typeface="Times New Roman" panose="02020603050405020304" pitchFamily="18" charset="0"/>
              </a:rPr>
              <a:t>every experience</a:t>
            </a:r>
          </a:p>
        </p:txBody>
      </p:sp>
      <p:sp>
        <p:nvSpPr>
          <p:cNvPr id="32" name="TextBox 31">
            <a:extLst>
              <a:ext uri="{FF2B5EF4-FFF2-40B4-BE49-F238E27FC236}">
                <a16:creationId xmlns:a16="http://schemas.microsoft.com/office/drawing/2014/main" id="{2A8B20F8-30D4-3D4D-B401-50C7F2E8ADD5}"/>
              </a:ext>
            </a:extLst>
          </p:cNvPr>
          <p:cNvSpPr txBox="1"/>
          <p:nvPr userDrawn="1"/>
        </p:nvSpPr>
        <p:spPr bwMode="gray">
          <a:xfrm>
            <a:off x="990083" y="280001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ENSURE</a:t>
            </a:r>
          </a:p>
          <a:p>
            <a:r>
              <a:rPr lang="en-US" sz="1200" dirty="0">
                <a:solidFill>
                  <a:srgbClr val="6C7379"/>
                </a:solidFill>
                <a:latin typeface="Franklin Gothic Medium" panose="020B0603020102020204"/>
                <a:cs typeface="Times New Roman" panose="02020603050405020304" pitchFamily="18" charset="0"/>
              </a:rPr>
              <a:t>high-reliability care</a:t>
            </a:r>
          </a:p>
        </p:txBody>
      </p:sp>
      <p:sp>
        <p:nvSpPr>
          <p:cNvPr id="33" name="TextBox 32">
            <a:extLst>
              <a:ext uri="{FF2B5EF4-FFF2-40B4-BE49-F238E27FC236}">
                <a16:creationId xmlns:a16="http://schemas.microsoft.com/office/drawing/2014/main" id="{8A973B0C-3343-9845-AFE9-1D46CDB5771A}"/>
              </a:ext>
            </a:extLst>
          </p:cNvPr>
          <p:cNvSpPr txBox="1"/>
          <p:nvPr userDrawn="1"/>
        </p:nvSpPr>
        <p:spPr bwMode="gray">
          <a:xfrm>
            <a:off x="990083" y="3456996"/>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ALIGN</a:t>
            </a:r>
          </a:p>
          <a:p>
            <a:r>
              <a:rPr lang="en-US" sz="1200" dirty="0">
                <a:solidFill>
                  <a:srgbClr val="6C7379"/>
                </a:solidFill>
                <a:latin typeface="Franklin Gothic Medium" panose="020B0603020102020204"/>
                <a:cs typeface="Times New Roman" panose="02020603050405020304" pitchFamily="18" charset="0"/>
              </a:rPr>
              <a:t>provider network</a:t>
            </a:r>
          </a:p>
        </p:txBody>
      </p:sp>
      <p:sp>
        <p:nvSpPr>
          <p:cNvPr id="34" name="TextBox 33">
            <a:extLst>
              <a:ext uri="{FF2B5EF4-FFF2-40B4-BE49-F238E27FC236}">
                <a16:creationId xmlns:a16="http://schemas.microsoft.com/office/drawing/2014/main" id="{6C662CCB-EC7D-AD43-9DA6-28A75B7CE162}"/>
              </a:ext>
            </a:extLst>
          </p:cNvPr>
          <p:cNvSpPr txBox="1"/>
          <p:nvPr userDrawn="1"/>
        </p:nvSpPr>
        <p:spPr bwMode="gray">
          <a:xfrm>
            <a:off x="990083" y="412794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LOWER</a:t>
            </a:r>
          </a:p>
          <a:p>
            <a:r>
              <a:rPr lang="en-US" sz="1200" dirty="0">
                <a:solidFill>
                  <a:srgbClr val="6C7379"/>
                </a:solidFill>
                <a:latin typeface="Franklin Gothic Medium" panose="020B0603020102020204"/>
                <a:cs typeface="Times New Roman" panose="02020603050405020304" pitchFamily="18" charset="0"/>
              </a:rPr>
              <a:t>cost of care</a:t>
            </a:r>
          </a:p>
        </p:txBody>
      </p:sp>
      <p:sp>
        <p:nvSpPr>
          <p:cNvPr id="35" name="TextBox 34">
            <a:extLst>
              <a:ext uri="{FF2B5EF4-FFF2-40B4-BE49-F238E27FC236}">
                <a16:creationId xmlns:a16="http://schemas.microsoft.com/office/drawing/2014/main" id="{0D14D025-E907-EE46-A697-49BC31E21D1C}"/>
              </a:ext>
            </a:extLst>
          </p:cNvPr>
          <p:cNvSpPr txBox="1"/>
          <p:nvPr userDrawn="1"/>
        </p:nvSpPr>
        <p:spPr bwMode="gray">
          <a:xfrm>
            <a:off x="990083" y="4788302"/>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TRANSITION</a:t>
            </a:r>
          </a:p>
          <a:p>
            <a:r>
              <a:rPr lang="en-US" sz="1200" dirty="0">
                <a:solidFill>
                  <a:srgbClr val="6C7379"/>
                </a:solidFill>
                <a:latin typeface="Franklin Gothic Medium" panose="020B0603020102020204"/>
                <a:cs typeface="Times New Roman" panose="02020603050405020304" pitchFamily="18" charset="0"/>
              </a:rPr>
              <a:t>to value</a:t>
            </a:r>
          </a:p>
        </p:txBody>
      </p:sp>
      <p:sp>
        <p:nvSpPr>
          <p:cNvPr id="36" name="TextBox 35">
            <a:extLst>
              <a:ext uri="{FF2B5EF4-FFF2-40B4-BE49-F238E27FC236}">
                <a16:creationId xmlns:a16="http://schemas.microsoft.com/office/drawing/2014/main" id="{4FCC2625-F810-004D-AF24-FB8E3404D990}"/>
              </a:ext>
            </a:extLst>
          </p:cNvPr>
          <p:cNvSpPr txBox="1"/>
          <p:nvPr userDrawn="1"/>
        </p:nvSpPr>
        <p:spPr bwMode="gray">
          <a:xfrm>
            <a:off x="990082" y="545103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HARNESS</a:t>
            </a:r>
          </a:p>
          <a:p>
            <a:r>
              <a:rPr lang="en-US" sz="1200" dirty="0">
                <a:solidFill>
                  <a:srgbClr val="6C7379"/>
                </a:solidFill>
                <a:latin typeface="Franklin Gothic Medium" panose="020B0603020102020204"/>
                <a:cs typeface="Times New Roman" panose="02020603050405020304" pitchFamily="18" charset="0"/>
              </a:rPr>
              <a:t>smart growth</a:t>
            </a:r>
          </a:p>
        </p:txBody>
      </p:sp>
      <p:pic>
        <p:nvPicPr>
          <p:cNvPr id="37" name="Picture 36">
            <a:extLst>
              <a:ext uri="{FF2B5EF4-FFF2-40B4-BE49-F238E27FC236}">
                <a16:creationId xmlns:a16="http://schemas.microsoft.com/office/drawing/2014/main" id="{97CE161D-3260-9048-AFA7-9249D5A2756A}"/>
              </a:ext>
            </a:extLst>
          </p:cNvPr>
          <p:cNvPicPr>
            <a:picLocks noChangeAspect="1"/>
          </p:cNvPicPr>
          <p:nvPr userDrawn="1"/>
        </p:nvPicPr>
        <p:blipFill>
          <a:blip r:embed="rId2"/>
          <a:stretch>
            <a:fillRect/>
          </a:stretch>
        </p:blipFill>
        <p:spPr>
          <a:xfrm>
            <a:off x="10601505" y="6339539"/>
            <a:ext cx="1382972" cy="404253"/>
          </a:xfrm>
          <a:prstGeom prst="rect">
            <a:avLst/>
          </a:prstGeom>
        </p:spPr>
      </p:pic>
      <p:graphicFrame>
        <p:nvGraphicFramePr>
          <p:cNvPr id="42" name="Table 41">
            <a:extLst>
              <a:ext uri="{FF2B5EF4-FFF2-40B4-BE49-F238E27FC236}">
                <a16:creationId xmlns:a16="http://schemas.microsoft.com/office/drawing/2014/main" id="{3856284D-9395-F04A-9C9C-8D4238B1D9CD}"/>
              </a:ext>
            </a:extLst>
          </p:cNvPr>
          <p:cNvGraphicFramePr>
            <a:graphicFrameLocks noGrp="1"/>
          </p:cNvGraphicFramePr>
          <p:nvPr userDrawn="1">
            <p:extLst/>
          </p:nvPr>
        </p:nvGraphicFramePr>
        <p:xfrm>
          <a:off x="2904565" y="2055767"/>
          <a:ext cx="8423868" cy="3872619"/>
        </p:xfrm>
        <a:graphic>
          <a:graphicData uri="http://schemas.openxmlformats.org/drawingml/2006/table">
            <a:tbl>
              <a:tblPr firstRow="1" bandRow="1">
                <a:tableStyleId>{5C22544A-7EE6-4342-B048-85BDC9FD1C3A}</a:tableStyleId>
              </a:tblPr>
              <a:tblGrid>
                <a:gridCol w="2047550">
                  <a:extLst>
                    <a:ext uri="{9D8B030D-6E8A-4147-A177-3AD203B41FA5}">
                      <a16:colId xmlns:a16="http://schemas.microsoft.com/office/drawing/2014/main" val="3698888842"/>
                    </a:ext>
                  </a:extLst>
                </a:gridCol>
                <a:gridCol w="801914">
                  <a:extLst>
                    <a:ext uri="{9D8B030D-6E8A-4147-A177-3AD203B41FA5}">
                      <a16:colId xmlns:a16="http://schemas.microsoft.com/office/drawing/2014/main" val="1380970963"/>
                    </a:ext>
                  </a:extLst>
                </a:gridCol>
                <a:gridCol w="1362470">
                  <a:extLst>
                    <a:ext uri="{9D8B030D-6E8A-4147-A177-3AD203B41FA5}">
                      <a16:colId xmlns:a16="http://schemas.microsoft.com/office/drawing/2014/main" val="400027846"/>
                    </a:ext>
                  </a:extLst>
                </a:gridCol>
                <a:gridCol w="1365031">
                  <a:extLst>
                    <a:ext uri="{9D8B030D-6E8A-4147-A177-3AD203B41FA5}">
                      <a16:colId xmlns:a16="http://schemas.microsoft.com/office/drawing/2014/main" val="2930980051"/>
                    </a:ext>
                  </a:extLst>
                </a:gridCol>
                <a:gridCol w="799353">
                  <a:extLst>
                    <a:ext uri="{9D8B030D-6E8A-4147-A177-3AD203B41FA5}">
                      <a16:colId xmlns:a16="http://schemas.microsoft.com/office/drawing/2014/main" val="1294302905"/>
                    </a:ext>
                  </a:extLst>
                </a:gridCol>
                <a:gridCol w="2047550">
                  <a:extLst>
                    <a:ext uri="{9D8B030D-6E8A-4147-A177-3AD203B41FA5}">
                      <a16:colId xmlns:a16="http://schemas.microsoft.com/office/drawing/2014/main" val="4043599772"/>
                    </a:ext>
                  </a:extLst>
                </a:gridCol>
              </a:tblGrid>
              <a:tr h="644679">
                <a:tc>
                  <a:txBody>
                    <a:bodyPr/>
                    <a:lstStyle/>
                    <a:p>
                      <a:pPr marL="0" indent="0" algn="ctr">
                        <a:spcBef>
                          <a:spcPts val="0"/>
                        </a:spcBef>
                        <a:buNone/>
                      </a:pPr>
                      <a:r>
                        <a:rPr lang="en-US" sz="1100" b="0" i="0" dirty="0">
                          <a:solidFill>
                            <a:schemeClr val="tx2"/>
                          </a:solidFill>
                          <a:latin typeface="Times New Roman" panose="02020603050405020304" pitchFamily="18" charset="0"/>
                          <a:cs typeface="Times New Roman" panose="02020603050405020304" pitchFamily="18" charset="0"/>
                        </a:rPr>
                        <a:t>Improve </a:t>
                      </a:r>
                      <a:r>
                        <a:rPr lang="en-US" sz="1100" b="1" i="0" dirty="0">
                          <a:solidFill>
                            <a:srgbClr val="307AAD"/>
                          </a:solidFill>
                          <a:latin typeface="Times New Roman" panose="02020603050405020304" pitchFamily="18" charset="0"/>
                          <a:cs typeface="Times New Roman" panose="02020603050405020304" pitchFamily="18" charset="0"/>
                        </a:rPr>
                        <a:t>patient and</a:t>
                      </a:r>
                    </a:p>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consumer </a:t>
                      </a:r>
                      <a:r>
                        <a:rPr lang="en-US" sz="1100" b="0" i="0" dirty="0">
                          <a:solidFill>
                            <a:schemeClr val="tx2"/>
                          </a:solidFill>
                          <a:latin typeface="Times New Roman" panose="02020603050405020304" pitchFamily="18" charset="0"/>
                          <a:cs typeface="Times New Roman" panose="02020603050405020304" pitchFamily="18" charset="0"/>
                        </a:rPr>
                        <a:t>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Engage</a:t>
                      </a:r>
                      <a:r>
                        <a:rPr lang="en-US" sz="1100" b="0" i="0" dirty="0">
                          <a:solidFill>
                            <a:schemeClr val="tx2"/>
                          </a:solidFill>
                          <a:latin typeface="Times New Roman" panose="02020603050405020304" pitchFamily="18" charset="0"/>
                          <a:cs typeface="Times New Roman" panose="02020603050405020304" pitchFamily="18" charset="0"/>
                        </a:rPr>
                        <a:t> and </a:t>
                      </a:r>
                      <a:br>
                        <a:rPr lang="en-US" sz="1100" b="0" i="0" dirty="0">
                          <a:solidFill>
                            <a:schemeClr val="tx2"/>
                          </a:solidFill>
                          <a:latin typeface="Times New Roman" panose="02020603050405020304" pitchFamily="18" charset="0"/>
                          <a:cs typeface="Times New Roman" panose="02020603050405020304" pitchFamily="18" charset="0"/>
                        </a:rPr>
                      </a:br>
                      <a:r>
                        <a:rPr lang="en-US" sz="1100" b="1" i="0" dirty="0">
                          <a:solidFill>
                            <a:srgbClr val="307AAD"/>
                          </a:solidFill>
                          <a:latin typeface="Times New Roman" panose="02020603050405020304" pitchFamily="18" charset="0"/>
                          <a:cs typeface="Times New Roman" panose="02020603050405020304" pitchFamily="18" charset="0"/>
                        </a:rPr>
                        <a:t>empower</a:t>
                      </a:r>
                      <a:r>
                        <a:rPr lang="en-US" sz="1100" b="1" i="0" dirty="0">
                          <a:solidFill>
                            <a:schemeClr val="accent4"/>
                          </a:solidFill>
                          <a:latin typeface="Times New Roman" panose="02020603050405020304" pitchFamily="18" charset="0"/>
                          <a:cs typeface="Times New Roman" panose="02020603050405020304" pitchFamily="18" charset="0"/>
                        </a:rPr>
                        <a:t> </a:t>
                      </a:r>
                      <a:r>
                        <a:rPr lang="en-US" sz="1100" b="0" i="0" dirty="0">
                          <a:solidFill>
                            <a:schemeClr val="tx2"/>
                          </a:solidFill>
                          <a:latin typeface="Times New Roman" panose="02020603050405020304" pitchFamily="18" charset="0"/>
                          <a:cs typeface="Times New Roman" panose="02020603050405020304" pitchFamily="18" charset="0"/>
                        </a:rPr>
                        <a:t>workforce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100" b="0" i="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consumer-facing</a:t>
                      </a:r>
                    </a:p>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digital tools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IT capabilities </a:t>
                      </a:r>
                      <a:r>
                        <a:rPr lang="en-US" sz="1100" b="0" dirty="0">
                          <a:solidFill>
                            <a:schemeClr val="tx2"/>
                          </a:solidFill>
                          <a:latin typeface="Times New Roman" panose="02020603050405020304" pitchFamily="18" charset="0"/>
                          <a:cs typeface="Times New Roman" panose="02020603050405020304" pitchFamily="18" charset="0"/>
                        </a:rPr>
                        <a:t>for the patient 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433933633"/>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Redesign </a:t>
                      </a:r>
                      <a:r>
                        <a:rPr lang="en-US" sz="1100" b="1" dirty="0">
                          <a:solidFill>
                            <a:srgbClr val="307AAD"/>
                          </a:solidFill>
                          <a:latin typeface="Times New Roman" panose="02020603050405020304" pitchFamily="18" charset="0"/>
                          <a:cs typeface="Times New Roman" panose="02020603050405020304" pitchFamily="18" charset="0"/>
                        </a:rPr>
                        <a:t>clinical and operational processes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846285"/>
                  </a:ext>
                </a:extLst>
              </a:tr>
              <a:tr h="649224">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Grow and integrate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primary care base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0F4A57"/>
                          </a:solidFill>
                          <a:latin typeface="Times New Roman" panose="02020603050405020304" pitchFamily="18" charset="0"/>
                          <a:cs typeface="Times New Roman" panose="02020603050405020304" pitchFamily="18" charset="0"/>
                        </a:rPr>
                        <a:t>alignment and engagement</a:t>
                      </a: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alignment and engagement</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Improve provider </a:t>
                      </a:r>
                      <a:r>
                        <a:rPr lang="en-US" sz="1100" b="1" dirty="0">
                          <a:solidFill>
                            <a:srgbClr val="307AAD"/>
                          </a:solidFill>
                          <a:latin typeface="Times New Roman" panose="02020603050405020304" pitchFamily="18" charset="0"/>
                          <a:cs typeface="Times New Roman" panose="02020603050405020304" pitchFamily="18" charset="0"/>
                        </a:rPr>
                        <a:t>technology,</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data, and analytics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8699187"/>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cost management </a:t>
                      </a:r>
                      <a:r>
                        <a:rPr lang="en-US" sz="1100" dirty="0">
                          <a:solidFill>
                            <a:schemeClr val="tx2"/>
                          </a:solidFill>
                          <a:latin typeface="Times New Roman" panose="02020603050405020304" pitchFamily="18" charset="0"/>
                          <a:cs typeface="Times New Roman" panose="02020603050405020304" pitchFamily="18" charset="0"/>
                        </a:rPr>
                        <a:t>capabilities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98849760"/>
                  </a:ext>
                </a:extLst>
              </a:tr>
              <a:tr h="644679">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Build strategic </a:t>
                      </a:r>
                      <a:r>
                        <a:rPr lang="en-US" sz="1100" b="1" dirty="0">
                          <a:solidFill>
                            <a:srgbClr val="307AAD"/>
                          </a:solidFill>
                          <a:latin typeface="Times New Roman" panose="02020603050405020304" pitchFamily="18" charset="0"/>
                          <a:cs typeface="Times New Roman" panose="02020603050405020304" pitchFamily="18" charset="0"/>
                        </a:rPr>
                        <a:t>partnerships</a:t>
                      </a:r>
                      <a:br>
                        <a:rPr lang="en-US" sz="1100" b="1" dirty="0">
                          <a:solidFill>
                            <a:srgbClr val="307AAD"/>
                          </a:solidFill>
                          <a:latin typeface="Times New Roman" panose="02020603050405020304" pitchFamily="18" charset="0"/>
                          <a:cs typeface="Times New Roman" panose="02020603050405020304" pitchFamily="18" charset="0"/>
                        </a:rPr>
                      </a:br>
                      <a:r>
                        <a:rPr lang="en-US" sz="1100" b="1" dirty="0">
                          <a:solidFill>
                            <a:srgbClr val="307AAD"/>
                          </a:solidFill>
                          <a:latin typeface="Times New Roman" panose="02020603050405020304" pitchFamily="18" charset="0"/>
                          <a:cs typeface="Times New Roman" panose="02020603050405020304" pitchFamily="18" charset="0"/>
                        </a:rPr>
                        <a:t> along the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risk models, grow covered lives</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Develop </a:t>
                      </a:r>
                      <a:r>
                        <a:rPr lang="en-US" sz="1100" b="1" dirty="0">
                          <a:solidFill>
                            <a:srgbClr val="307AAD"/>
                          </a:solidFill>
                          <a:latin typeface="Times New Roman" panose="02020603050405020304" pitchFamily="18" charset="0"/>
                          <a:cs typeface="Times New Roman" panose="02020603050405020304" pitchFamily="18" charset="0"/>
                        </a:rPr>
                        <a:t>community care </a:t>
                      </a:r>
                      <a:r>
                        <a:rPr lang="en-US" sz="1100" dirty="0">
                          <a:solidFill>
                            <a:schemeClr val="tx2"/>
                          </a:solidFill>
                          <a:latin typeface="Times New Roman" panose="02020603050405020304" pitchFamily="18" charset="0"/>
                          <a:cs typeface="Times New Roman" panose="02020603050405020304" pitchFamily="18" charset="0"/>
                        </a:rPr>
                        <a:t>models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12112872"/>
                  </a:ext>
                </a:extLst>
              </a:tr>
              <a:tr h="644679">
                <a:tc gridSpan="2">
                  <a:txBody>
                    <a:bodyPr/>
                    <a:lstStyle/>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Optimize service lines </a:t>
                      </a:r>
                      <a:r>
                        <a:rPr lang="en-US" sz="1100" dirty="0">
                          <a:solidFill>
                            <a:schemeClr val="tx2"/>
                          </a:solidFill>
                          <a:latin typeface="Times New Roman" panose="02020603050405020304" pitchFamily="18" charset="0"/>
                          <a:cs typeface="Times New Roman" panose="02020603050405020304" pitchFamily="18" charset="0"/>
                        </a:rPr>
                        <a:t>across </a:t>
                      </a:r>
                      <a:br>
                        <a:rPr lang="en-US" sz="1100" dirty="0">
                          <a:solidFill>
                            <a:schemeClr val="tx2"/>
                          </a:solidFill>
                          <a:latin typeface="Times New Roman" panose="02020603050405020304" pitchFamily="18" charset="0"/>
                          <a:cs typeface="Times New Roman" panose="02020603050405020304" pitchFamily="18" charset="0"/>
                        </a:rPr>
                      </a:br>
                      <a:r>
                        <a:rPr lang="en-US" sz="1100" dirty="0">
                          <a:solidFill>
                            <a:schemeClr val="tx2"/>
                          </a:solidFill>
                          <a:latin typeface="Times New Roman" panose="02020603050405020304" pitchFamily="18" charset="0"/>
                          <a:cs typeface="Times New Roman" panose="02020603050405020304" pitchFamily="18" charset="0"/>
                        </a:rPr>
                        <a:t>the care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Optimize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outpatient</a:t>
                      </a:r>
                      <a:r>
                        <a:rPr lang="en-US" sz="1100" dirty="0">
                          <a:solidFill>
                            <a:schemeClr val="tx2"/>
                          </a:solidFill>
                          <a:latin typeface="Times New Roman" panose="02020603050405020304" pitchFamily="18" charset="0"/>
                          <a:cs typeface="Times New Roman" panose="02020603050405020304" pitchFamily="18" charset="0"/>
                        </a:rPr>
                        <a:t> capabilities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Align </a:t>
                      </a:r>
                      <a:r>
                        <a:rPr lang="en-US" sz="1100" b="1" dirty="0">
                          <a:solidFill>
                            <a:srgbClr val="307AAD"/>
                          </a:solidFill>
                          <a:latin typeface="Times New Roman" panose="02020603050405020304" pitchFamily="18" charset="0"/>
                          <a:cs typeface="Times New Roman" panose="02020603050405020304" pitchFamily="18" charset="0"/>
                        </a:rPr>
                        <a:t>organizational structure, incentives, and metrics</a:t>
                      </a:r>
                      <a:r>
                        <a:rPr lang="en-US" sz="1100" b="1" dirty="0">
                          <a:solidFill>
                            <a:srgbClr val="0F4A57"/>
                          </a:solidFill>
                          <a:latin typeface="Times New Roman" panose="02020603050405020304" pitchFamily="18" charset="0"/>
                          <a:cs typeface="Times New Roman" panose="02020603050405020304" pitchFamily="18" charset="0"/>
                        </a:rPr>
                        <a:t> </a:t>
                      </a:r>
                      <a:r>
                        <a:rPr lang="en-US" sz="1100" dirty="0">
                          <a:solidFill>
                            <a:schemeClr val="tx2"/>
                          </a:solidFill>
                          <a:latin typeface="Times New Roman" panose="02020603050405020304" pitchFamily="18" charset="0"/>
                          <a:cs typeface="Times New Roman" panose="02020603050405020304" pitchFamily="18" charset="0"/>
                        </a:rPr>
                        <a:t>to support strategy</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4543782"/>
                  </a:ext>
                </a:extLst>
              </a:tr>
            </a:tbl>
          </a:graphicData>
        </a:graphic>
      </p:graphicFrame>
      <p:sp>
        <p:nvSpPr>
          <p:cNvPr id="43" name="TextBox 42">
            <a:extLst>
              <a:ext uri="{FF2B5EF4-FFF2-40B4-BE49-F238E27FC236}">
                <a16:creationId xmlns:a16="http://schemas.microsoft.com/office/drawing/2014/main" id="{AFB09A0C-FA4A-3B4F-A668-A15258BD2B3B}"/>
              </a:ext>
            </a:extLst>
          </p:cNvPr>
          <p:cNvSpPr txBox="1"/>
          <p:nvPr userDrawn="1"/>
        </p:nvSpPr>
        <p:spPr bwMode="gray">
          <a:xfrm>
            <a:off x="244853" y="322727"/>
            <a:ext cx="2722652" cy="257369"/>
          </a:xfrm>
          <a:prstGeom prst="rect">
            <a:avLst/>
          </a:prstGeom>
          <a:noFill/>
        </p:spPr>
        <p:txBody>
          <a:bodyPr wrap="square" lIns="36000" tIns="36000" rIns="36000" bIns="36000" rtlCol="0" anchor="ctr">
            <a:spAutoFit/>
          </a:bodyPr>
          <a:lstStyle/>
          <a:p>
            <a:r>
              <a:rPr lang="en-US" sz="1200" dirty="0">
                <a:solidFill>
                  <a:srgbClr val="FFFFFF"/>
                </a:solidFill>
                <a:latin typeface="Franklin Gothic Medium" panose="020B0603020102020204"/>
                <a:cs typeface="Times New Roman" panose="02020603050405020304" pitchFamily="18" charset="0"/>
              </a:rPr>
              <a:t>STRATEGIC PRIORITES</a:t>
            </a:r>
          </a:p>
        </p:txBody>
      </p:sp>
    </p:spTree>
    <p:extLst>
      <p:ext uri="{BB962C8B-B14F-4D97-AF65-F5344CB8AC3E}">
        <p14:creationId xmlns:p14="http://schemas.microsoft.com/office/powerpoint/2010/main" val="968608586"/>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322031"/>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262054925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4.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tags" Target="../tags/tag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ags" Target="../tags/tag13.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ags" Target="../tags/tag1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ags" Target="../tags/tag11.xml"/><Relationship Id="rId5" Type="http://schemas.openxmlformats.org/officeDocument/2006/relationships/slideLayout" Target="../slideLayouts/slideLayout13.xml"/><Relationship Id="rId10" Type="http://schemas.openxmlformats.org/officeDocument/2006/relationships/tags" Target="../tags/tag10.xml"/><Relationship Id="rId4" Type="http://schemas.openxmlformats.org/officeDocument/2006/relationships/slideLayout" Target="../slideLayouts/slideLayout12.xml"/><Relationship Id="rId9" Type="http://schemas.openxmlformats.org/officeDocument/2006/relationships/theme" Target="../theme/theme2.xml"/><Relationship Id="rId14" Type="http://schemas.openxmlformats.org/officeDocument/2006/relationships/tags" Target="../tags/tag14.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ags" Target="../tags/tag2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ags" Target="../tags/tag21.xml"/><Relationship Id="rId5" Type="http://schemas.openxmlformats.org/officeDocument/2006/relationships/slideLayout" Target="../slideLayouts/slideLayout21.xml"/><Relationship Id="rId10" Type="http://schemas.openxmlformats.org/officeDocument/2006/relationships/tags" Target="../tags/tag20.xml"/><Relationship Id="rId4" Type="http://schemas.openxmlformats.org/officeDocument/2006/relationships/slideLayout" Target="../slideLayouts/slideLayout20.xml"/><Relationship Id="rId9" Type="http://schemas.openxmlformats.org/officeDocument/2006/relationships/tags" Target="../tags/tag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5" name="BtfpConfiguration" hidden="1"/>
          <p:cNvSpPr txBox="1"/>
          <p:nvPr userDrawn="1">
            <p:custDataLst>
              <p:tags r:id="rId10"/>
            </p:custDataLst>
          </p:nvPr>
        </p:nvSpPr>
        <p:spPr bwMode="hidden">
          <a:xfrm>
            <a:off x="0" y="0"/>
            <a:ext cx="36000" cy="36000"/>
          </a:xfrm>
          <a:prstGeom prst="rect">
            <a:avLst/>
          </a:prstGeom>
          <a:noFill/>
        </p:spPr>
        <p:txBody>
          <a:bodyPr wrap="none" lIns="0" tIns="0" rIns="0" bIns="0" rtlCol="0">
            <a:noAutofit/>
          </a:bodyPr>
          <a:lstStyle/>
          <a:p>
            <a:pPr defTabSz="711143">
              <a:spcBef>
                <a:spcPts val="1200"/>
              </a:spcBef>
            </a:pPr>
            <a:r>
              <a:rPr lang="en-US" sz="100" dirty="0">
                <a:solidFill>
                  <a:prstClr val="white">
                    <a:alpha val="0"/>
                  </a:prstClr>
                </a:solidFill>
              </a:rPr>
              <a:t>&lt;btfp&gt;
  &lt;!-- North America Graphics. 2.26.2019. DAL. CORE. 
       Instructions for the &lt;template&gt; tag:
       Keep "version" and "type" options unchanged.
       Set "name" option to the client name that should appear on the client color section. 
       Set "pageSize" to the paper size you are setting this slide master up on. Valid values are: "widescreen" (which equals 16:9), "4_3", "a4" and "letter". Observe capitalization! --&gt;
  &lt;template version="2.0.14" type="unbranded" name="Memorial Hermann_16.9" pageSize="widescreen"&gt;
    &lt;!-- Instructions for &lt;settings&gt; tag:
         In each sub-tag set the hex code of the RGB color you wish to use for the standard elements when they are created on this slide master.
         If the value is missing or invalid, default colors will be used. --&gt;
    &lt;settings&gt;
      &lt;runningAgendaBackColorLeft&gt;#1F497D&lt;/runningAgendaBackColorLeft&gt;
      &lt;runningAgendaBackColorRight&gt;#4F81BD&lt;/runningAgendaBackColorRight&gt;
      &lt;runningAgendaTextColorLeft&gt;#FFFFFF&lt;/runningAgendaTextColorLeft&gt;
      &lt;runningAgendaTextColorRight&gt;#FFFFFF&lt;/runningAgendaTextColorRight&gt;
      &lt;columnHeaderLineColor&gt;#000000&lt;/columnHeaderLineColor&gt;
      &lt;columnHeaderTextColor&gt;#000000&lt;/columnHeaderTextColor&gt;
      &lt;rowHeaderLineColor&gt;#000000&lt;/rowHeaderLineColor&gt;
      &lt;rowHeaderTextColor&gt;#000000&lt;/rowHeaderTextColor&gt;
      &lt;bainArrowLineColor&gt;#948A54&lt;/bainArrowLineColor&gt;
      &lt;bainArrowTextColor&gt;#948A54&lt;/bainArrowTextColor&gt;
      &lt;percentageCircleFullCircleColor&gt;#EEECE1&lt;/percentageCircleFullCircleColor&gt;
      &lt;percentageCircleTextHighlightColor&gt;#948A54&lt;/percentageCircleTextHighlightColor&gt;
      &lt;statusStickerColor&gt;#000000&lt;/statusStickerColor&gt;
      &lt;calloutBackColor&gt;#FFFFFF&lt;/calloutBackColor&gt;
      &lt;calloutTextLineColor&gt;#000000&lt;/calloutTextLineColor&gt;
      &lt;numberBubbleBackColor&gt;#FFFFFF&lt;/numberBubbleBackColor&gt;
      &lt;numberBubbleTextLineColor&gt;#948A54&lt;/numberBubbleTextLineColor&gt;
      &lt;valueChainTextLineColor&gt;#000000&lt;/valueChainTextLineColor&gt;
      &lt;agendaHighlightColor&gt;#948A54&lt;/agendaHighlightColor&gt;
      &lt;!-- The &lt;tableAccentNumber&gt;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
      &lt;tableAccentNumber&gt;1&lt;/tableAccentNumber&gt;
      &lt;!-- The &lt;statusStickerRunningAgendaFontSize&gt; tag determines what font size should be applied to newly created status stickers and running agendas. 
           Valid values are integer numbers. If the option is not present or not valid, the default is used. --&gt;
      &lt;statusStickerRunningAgendaFontSize&gt;12&lt;/statusStickerRunningAgendaFontSize&gt;
      &lt;!-- The &lt;columnSpacing&gt; tag determines the width of the spacing between columns in pt.
           Valid values are integer numbers, min. 28, max. 85 (~1-3cm). If the option is not present or not valid, the default is used. --&gt;
      &lt;columnSpacing&gt;36&lt;/columnSpacing&gt;
    &lt;/settings&gt;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"contrastingTextColor". If it is set to a valid RGB hex code then that color will be used for text if the user applies the client color to fill a shape. 
         Hence, contrastingTextColor usually is white (#FFFFFF), black (#000000) or another dark color. --&gt;
    &lt;colors&gt;
      &lt;color contrastingTextColor="#000000"&gt;#EEECE1&lt;/color&gt;
      &lt;color </a:t>
            </a:r>
            <a:r>
              <a:rPr lang="en-US" sz="100" dirty="0" err="1">
                <a:solidFill>
                  <a:prstClr val="white">
                    <a:alpha val="0"/>
                  </a:prstClr>
                </a:solidFill>
              </a:rPr>
              <a:t>contrastingTextColor</a:t>
            </a:r>
            <a:r>
              <a:rPr lang="en-US" sz="100" dirty="0">
                <a:solidFill>
                  <a:prstClr val="white">
                    <a:alpha val="0"/>
                  </a:prstClr>
                </a:solidFill>
              </a:rPr>
              <a:t>="#FFFFFF"&gt;#948A54&lt;/color&gt;
      &lt;color </a:t>
            </a:r>
            <a:r>
              <a:rPr lang="en-US" sz="100" dirty="0" err="1">
                <a:solidFill>
                  <a:prstClr val="white">
                    <a:alpha val="0"/>
                  </a:prstClr>
                </a:solidFill>
              </a:rPr>
              <a:t>contrastingTextColor</a:t>
            </a:r>
            <a:r>
              <a:rPr lang="en-US" sz="100" dirty="0">
                <a:solidFill>
                  <a:prstClr val="white">
                    <a:alpha val="0"/>
                  </a:prstClr>
                </a:solidFill>
              </a:rPr>
              <a:t>="#FFFFFF"&gt;#1F497D&lt;/color&gt;
      &lt;color </a:t>
            </a:r>
            <a:r>
              <a:rPr lang="en-US" sz="100" dirty="0" err="1">
                <a:solidFill>
                  <a:prstClr val="white">
                    <a:alpha val="0"/>
                  </a:prstClr>
                </a:solidFill>
              </a:rPr>
              <a:t>contrastingTextColor</a:t>
            </a:r>
            <a:r>
              <a:rPr lang="en-US" sz="100" dirty="0">
                <a:solidFill>
                  <a:prstClr val="white">
                    <a:alpha val="0"/>
                  </a:prstClr>
                </a:solidFill>
              </a:rPr>
              <a:t>="#FFFFFF"&gt;#4F81BD&lt;/color&gt;
      &lt;color </a:t>
            </a:r>
            <a:r>
              <a:rPr lang="en-US" sz="100" dirty="0" err="1">
                <a:solidFill>
                  <a:prstClr val="white">
                    <a:alpha val="0"/>
                  </a:prstClr>
                </a:solidFill>
              </a:rPr>
              <a:t>contrastingTextColor</a:t>
            </a:r>
            <a:r>
              <a:rPr lang="en-US" sz="100" dirty="0">
                <a:solidFill>
                  <a:prstClr val="white">
                    <a:alpha val="0"/>
                  </a:prstClr>
                </a:solidFill>
              </a:rPr>
              <a:t>="#FFFFFF"&gt;#C0504D&lt;/color&gt;
      &lt;color </a:t>
            </a:r>
            <a:r>
              <a:rPr lang="en-US" sz="100" dirty="0" err="1">
                <a:solidFill>
                  <a:prstClr val="white">
                    <a:alpha val="0"/>
                  </a:prstClr>
                </a:solidFill>
              </a:rPr>
              <a:t>contrastingTextColor</a:t>
            </a:r>
            <a:r>
              <a:rPr lang="en-US" sz="100" dirty="0">
                <a:solidFill>
                  <a:prstClr val="white">
                    <a:alpha val="0"/>
                  </a:prstClr>
                </a:solidFill>
              </a:rPr>
              <a:t>="#000000"&gt;#9BBB59&lt;/color&gt;
      &lt;color </a:t>
            </a:r>
            <a:r>
              <a:rPr lang="en-US" sz="100" dirty="0" err="1">
                <a:solidFill>
                  <a:prstClr val="white">
                    <a:alpha val="0"/>
                  </a:prstClr>
                </a:solidFill>
              </a:rPr>
              <a:t>contrastingTextColor</a:t>
            </a:r>
            <a:r>
              <a:rPr lang="en-US" sz="100" dirty="0">
                <a:solidFill>
                  <a:prstClr val="white">
                    <a:alpha val="0"/>
                  </a:prstClr>
                </a:solidFill>
              </a:rPr>
              <a:t>="#FFFFFF"&gt;#8064A2&lt;/color&gt;
      &lt;color </a:t>
            </a:r>
            <a:r>
              <a:rPr lang="en-US" sz="100" dirty="0" err="1">
                <a:solidFill>
                  <a:prstClr val="white">
                    <a:alpha val="0"/>
                  </a:prstClr>
                </a:solidFill>
              </a:rPr>
              <a:t>contrastingTextColor</a:t>
            </a:r>
            <a:r>
              <a:rPr lang="en-US" sz="100" dirty="0">
                <a:solidFill>
                  <a:prstClr val="white">
                    <a:alpha val="0"/>
                  </a:prstClr>
                </a:solidFill>
              </a:rPr>
              <a:t>="#FFFFFF"&gt;#4BACC6&lt;/color&gt;
      &lt;color </a:t>
            </a:r>
            <a:r>
              <a:rPr lang="en-US" sz="100" dirty="0" err="1">
                <a:solidFill>
                  <a:prstClr val="white">
                    <a:alpha val="0"/>
                  </a:prstClr>
                </a:solidFill>
              </a:rPr>
              <a:t>contrastingTextColor</a:t>
            </a:r>
            <a:r>
              <a:rPr lang="en-US" sz="100" dirty="0">
                <a:solidFill>
                  <a:prstClr val="white">
                    <a:alpha val="0"/>
                  </a:prstClr>
                </a:solidFill>
              </a:rPr>
              <a:t>="#000000"&gt;#F79646&lt;/color&gt;
    &lt;/colors&gt;
  &lt;/template&gt;
&lt;/</a:t>
            </a:r>
            <a:r>
              <a:rPr lang="en-US" sz="100" dirty="0" err="1">
                <a:solidFill>
                  <a:prstClr val="white">
                    <a:alpha val="0"/>
                  </a:prstClr>
                </a:solidFill>
              </a:rPr>
              <a:t>btfp</a:t>
            </a:r>
            <a:r>
              <a:rPr lang="en-US" sz="100" dirty="0">
                <a:solidFill>
                  <a:prstClr val="white">
                    <a:alpha val="0"/>
                  </a:prstClr>
                </a:solidFill>
              </a:rPr>
              <a:t>&gt;</a:t>
            </a:r>
          </a:p>
        </p:txBody>
      </p:sp>
      <p:sp>
        <p:nvSpPr>
          <p:cNvPr id="19" name="SlideNumber"/>
          <p:cNvSpPr/>
          <p:nvPr userDrawn="1">
            <p:custDataLst>
              <p:tags r:id="rId11"/>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dirty="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2"/>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3"/>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4"/>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10255325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5" name="BtfpConfiguration" hidden="1"/>
          <p:cNvSpPr txBox="1"/>
          <p:nvPr userDrawn="1">
            <p:custDataLst>
              <p:tags r:id="rId10"/>
            </p:custDataLst>
          </p:nvPr>
        </p:nvSpPr>
        <p:spPr bwMode="hidden">
          <a:xfrm>
            <a:off x="0" y="0"/>
            <a:ext cx="36000" cy="36000"/>
          </a:xfrm>
          <a:prstGeom prst="rect">
            <a:avLst/>
          </a:prstGeom>
          <a:noFill/>
        </p:spPr>
        <p:txBody>
          <a:bodyPr wrap="none" lIns="0" tIns="0" rIns="0" bIns="0" rtlCol="0">
            <a:noAutofit/>
          </a:bodyPr>
          <a:lstStyle/>
          <a:p>
            <a:pPr defTabSz="711143">
              <a:spcBef>
                <a:spcPts val="1200"/>
              </a:spcBef>
            </a:pPr>
            <a:r>
              <a:rPr lang="en-US" sz="100" dirty="0">
                <a:solidFill>
                  <a:prstClr val="white">
                    <a:alpha val="0"/>
                  </a:prstClr>
                </a:solidFill>
              </a:rPr>
              <a:t>&lt;btfp&gt;
  &lt;!-- North America Graphics. 2.26.2019. DAL. CORE. 
       Instructions for the &lt;template&gt; tag:
       Keep "version" and "type" options unchanged.
       Set "name" option to the client name that should appear on the client color section. 
       Set "pageSize" to the paper size you are setting this slide master up on. Valid values are: "widescreen" (which equals 16:9), "4_3", "a4" and "letter". Observe capitalization! --&gt;
  &lt;template version="2.0.14" type="unbranded" name="Memorial Hermann_16.9" pageSize="widescreen"&gt;
    &lt;!-- Instructions for &lt;settings&gt; tag:
         In each sub-tag set the hex code of the RGB color you wish to use for the standard elements when they are created on this slide master.
         If the value is missing or invalid, default colors will be used. --&gt;
    &lt;settings&gt;
      &lt;runningAgendaBackColorLeft&gt;#1F497D&lt;/runningAgendaBackColorLeft&gt;
      &lt;runningAgendaBackColorRight&gt;#4F81BD&lt;/runningAgendaBackColorRight&gt;
      &lt;runningAgendaTextColorLeft&gt;#FFFFFF&lt;/runningAgendaTextColorLeft&gt;
      &lt;runningAgendaTextColorRight&gt;#FFFFFF&lt;/runningAgendaTextColorRight&gt;
      &lt;columnHeaderLineColor&gt;#000000&lt;/columnHeaderLineColor&gt;
      &lt;columnHeaderTextColor&gt;#000000&lt;/columnHeaderTextColor&gt;
      &lt;rowHeaderLineColor&gt;#000000&lt;/rowHeaderLineColor&gt;
      &lt;rowHeaderTextColor&gt;#000000&lt;/rowHeaderTextColor&gt;
      &lt;bainArrowLineColor&gt;#948A54&lt;/bainArrowLineColor&gt;
      &lt;bainArrowTextColor&gt;#948A54&lt;/bainArrowTextColor&gt;
      &lt;percentageCircleFullCircleColor&gt;#EEECE1&lt;/percentageCircleFullCircleColor&gt;
      &lt;percentageCircleTextHighlightColor&gt;#948A54&lt;/percentageCircleTextHighlightColor&gt;
      &lt;statusStickerColor&gt;#000000&lt;/statusStickerColor&gt;
      &lt;calloutBackColor&gt;#FFFFFF&lt;/calloutBackColor&gt;
      &lt;calloutTextLineColor&gt;#000000&lt;/calloutTextLineColor&gt;
      &lt;numberBubbleBackColor&gt;#FFFFFF&lt;/numberBubbleBackColor&gt;
      &lt;numberBubbleTextLineColor&gt;#948A54&lt;/numberBubbleTextLineColor&gt;
      &lt;valueChainTextLineColor&gt;#000000&lt;/valueChainTextLineColor&gt;
      &lt;agendaHighlightColor&gt;#948A54&lt;/agendaHighlightColor&gt;
      &lt;!-- The &lt;tableAccentNumber&gt;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
      &lt;tableAccentNumber&gt;1&lt;/tableAccentNumber&gt;
      &lt;!-- The &lt;statusStickerRunningAgendaFontSize&gt; tag determines what font size should be applied to newly created status stickers and running agendas. 
           Valid values are integer numbers. If the option is not present or not valid, the default is used. --&gt;
      &lt;statusStickerRunningAgendaFontSize&gt;12&lt;/statusStickerRunningAgendaFontSize&gt;
      &lt;!-- The &lt;columnSpacing&gt; tag determines the width of the spacing between columns in pt.
           Valid values are integer numbers, min. 28, max. 85 (~1-3cm). If the option is not present or not valid, the default is used. --&gt;
      &lt;columnSpacing&gt;36&lt;/columnSpacing&gt;
    &lt;/settings&gt;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"contrastingTextColor". If it is set to a valid RGB hex code then that color will be used for text if the user applies the client color to fill a shape. 
         Hence, contrastingTextColor usually is white (#FFFFFF), black (#000000) or another dark color. --&gt;
    &lt;colors&gt;
      &lt;color contrastingTextColor="#000000"&gt;#EEECE1&lt;/color&gt;
      &lt;color </a:t>
            </a:r>
            <a:r>
              <a:rPr lang="en-US" sz="100" dirty="0" err="1">
                <a:solidFill>
                  <a:prstClr val="white">
                    <a:alpha val="0"/>
                  </a:prstClr>
                </a:solidFill>
              </a:rPr>
              <a:t>contrastingTextColor</a:t>
            </a:r>
            <a:r>
              <a:rPr lang="en-US" sz="100" dirty="0">
                <a:solidFill>
                  <a:prstClr val="white">
                    <a:alpha val="0"/>
                  </a:prstClr>
                </a:solidFill>
              </a:rPr>
              <a:t>="#FFFFFF"&gt;#948A54&lt;/color&gt;
      &lt;color </a:t>
            </a:r>
            <a:r>
              <a:rPr lang="en-US" sz="100" dirty="0" err="1">
                <a:solidFill>
                  <a:prstClr val="white">
                    <a:alpha val="0"/>
                  </a:prstClr>
                </a:solidFill>
              </a:rPr>
              <a:t>contrastingTextColor</a:t>
            </a:r>
            <a:r>
              <a:rPr lang="en-US" sz="100" dirty="0">
                <a:solidFill>
                  <a:prstClr val="white">
                    <a:alpha val="0"/>
                  </a:prstClr>
                </a:solidFill>
              </a:rPr>
              <a:t>="#FFFFFF"&gt;#1F497D&lt;/color&gt;
      &lt;color </a:t>
            </a:r>
            <a:r>
              <a:rPr lang="en-US" sz="100" dirty="0" err="1">
                <a:solidFill>
                  <a:prstClr val="white">
                    <a:alpha val="0"/>
                  </a:prstClr>
                </a:solidFill>
              </a:rPr>
              <a:t>contrastingTextColor</a:t>
            </a:r>
            <a:r>
              <a:rPr lang="en-US" sz="100" dirty="0">
                <a:solidFill>
                  <a:prstClr val="white">
                    <a:alpha val="0"/>
                  </a:prstClr>
                </a:solidFill>
              </a:rPr>
              <a:t>="#FFFFFF"&gt;#4F81BD&lt;/color&gt;
      &lt;color </a:t>
            </a:r>
            <a:r>
              <a:rPr lang="en-US" sz="100" dirty="0" err="1">
                <a:solidFill>
                  <a:prstClr val="white">
                    <a:alpha val="0"/>
                  </a:prstClr>
                </a:solidFill>
              </a:rPr>
              <a:t>contrastingTextColor</a:t>
            </a:r>
            <a:r>
              <a:rPr lang="en-US" sz="100" dirty="0">
                <a:solidFill>
                  <a:prstClr val="white">
                    <a:alpha val="0"/>
                  </a:prstClr>
                </a:solidFill>
              </a:rPr>
              <a:t>="#FFFFFF"&gt;#C0504D&lt;/color&gt;
      &lt;color </a:t>
            </a:r>
            <a:r>
              <a:rPr lang="en-US" sz="100" dirty="0" err="1">
                <a:solidFill>
                  <a:prstClr val="white">
                    <a:alpha val="0"/>
                  </a:prstClr>
                </a:solidFill>
              </a:rPr>
              <a:t>contrastingTextColor</a:t>
            </a:r>
            <a:r>
              <a:rPr lang="en-US" sz="100" dirty="0">
                <a:solidFill>
                  <a:prstClr val="white">
                    <a:alpha val="0"/>
                  </a:prstClr>
                </a:solidFill>
              </a:rPr>
              <a:t>="#000000"&gt;#9BBB59&lt;/color&gt;
      &lt;color </a:t>
            </a:r>
            <a:r>
              <a:rPr lang="en-US" sz="100" dirty="0" err="1">
                <a:solidFill>
                  <a:prstClr val="white">
                    <a:alpha val="0"/>
                  </a:prstClr>
                </a:solidFill>
              </a:rPr>
              <a:t>contrastingTextColor</a:t>
            </a:r>
            <a:r>
              <a:rPr lang="en-US" sz="100" dirty="0">
                <a:solidFill>
                  <a:prstClr val="white">
                    <a:alpha val="0"/>
                  </a:prstClr>
                </a:solidFill>
              </a:rPr>
              <a:t>="#FFFFFF"&gt;#8064A2&lt;/color&gt;
      &lt;color </a:t>
            </a:r>
            <a:r>
              <a:rPr lang="en-US" sz="100" dirty="0" err="1">
                <a:solidFill>
                  <a:prstClr val="white">
                    <a:alpha val="0"/>
                  </a:prstClr>
                </a:solidFill>
              </a:rPr>
              <a:t>contrastingTextColor</a:t>
            </a:r>
            <a:r>
              <a:rPr lang="en-US" sz="100" dirty="0">
                <a:solidFill>
                  <a:prstClr val="white">
                    <a:alpha val="0"/>
                  </a:prstClr>
                </a:solidFill>
              </a:rPr>
              <a:t>="#FFFFFF"&gt;#4BACC6&lt;/color&gt;
      &lt;color </a:t>
            </a:r>
            <a:r>
              <a:rPr lang="en-US" sz="100" dirty="0" err="1">
                <a:solidFill>
                  <a:prstClr val="white">
                    <a:alpha val="0"/>
                  </a:prstClr>
                </a:solidFill>
              </a:rPr>
              <a:t>contrastingTextColor</a:t>
            </a:r>
            <a:r>
              <a:rPr lang="en-US" sz="100" dirty="0">
                <a:solidFill>
                  <a:prstClr val="white">
                    <a:alpha val="0"/>
                  </a:prstClr>
                </a:solidFill>
              </a:rPr>
              <a:t>="#000000"&gt;#F79646&lt;/color&gt;
    &lt;/colors&gt;
  &lt;/template&gt;
&lt;/</a:t>
            </a:r>
            <a:r>
              <a:rPr lang="en-US" sz="100" dirty="0" err="1">
                <a:solidFill>
                  <a:prstClr val="white">
                    <a:alpha val="0"/>
                  </a:prstClr>
                </a:solidFill>
              </a:rPr>
              <a:t>btfp</a:t>
            </a:r>
            <a:r>
              <a:rPr lang="en-US" sz="100" dirty="0">
                <a:solidFill>
                  <a:prstClr val="white">
                    <a:alpha val="0"/>
                  </a:prstClr>
                </a:solidFill>
              </a:rPr>
              <a:t>&gt;</a:t>
            </a:r>
          </a:p>
        </p:txBody>
      </p:sp>
      <p:sp>
        <p:nvSpPr>
          <p:cNvPr id="19" name="SlideNumber"/>
          <p:cNvSpPr/>
          <p:nvPr userDrawn="1">
            <p:custDataLst>
              <p:tags r:id="rId11"/>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dirty="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2"/>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3"/>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4"/>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376080873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19" name="SlideNumber"/>
          <p:cNvSpPr/>
          <p:nvPr userDrawn="1">
            <p:custDataLst>
              <p:tags r:id="rId9"/>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0"/>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1"/>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9" name="TextBox 8">
            <a:extLst>
              <a:ext uri="{FF2B5EF4-FFF2-40B4-BE49-F238E27FC236}">
                <a16:creationId xmlns:a16="http://schemas.microsoft.com/office/drawing/2014/main" id="{CD4AB496-CBF1-034E-9A7B-031B005930EE}"/>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6C7379"/>
                </a:solidFill>
                <a:latin typeface="Times New Roman" panose="02020603050405020304" pitchFamily="18" charset="0"/>
                <a:cs typeface="Times New Roman" panose="02020603050405020304" pitchFamily="18" charset="0"/>
              </a:rPr>
              <a:t>Advancing Health. </a:t>
            </a:r>
            <a:r>
              <a:rPr lang="en-US" sz="1600" i="1">
                <a:solidFill>
                  <a:srgbClr val="6C7379"/>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393307823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08843"/>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963" b="10256"/>
          <a:stretch/>
        </p:blipFill>
        <p:spPr>
          <a:xfrm>
            <a:off x="169672" y="1397658"/>
            <a:ext cx="4338955" cy="4294608"/>
          </a:xfrm>
          <a:prstGeom prst="rect">
            <a:avLst/>
          </a:prstGeom>
          <a:effectLst>
            <a:softEdge rad="381000"/>
          </a:effectLst>
        </p:spPr>
      </p:pic>
      <p:sp>
        <p:nvSpPr>
          <p:cNvPr id="4" name="TextBox 3"/>
          <p:cNvSpPr txBox="1"/>
          <p:nvPr/>
        </p:nvSpPr>
        <p:spPr bwMode="gray">
          <a:xfrm>
            <a:off x="5224654" y="2585280"/>
            <a:ext cx="6477819" cy="1919363"/>
          </a:xfrm>
          <a:prstGeom prst="rect">
            <a:avLst/>
          </a:prstGeom>
          <a:noFill/>
        </p:spPr>
        <p:txBody>
          <a:bodyPr wrap="square" lIns="36000" tIns="36000" rIns="36000" bIns="36000" rtlCol="0">
            <a:spAutoFit/>
          </a:bodyPr>
          <a:lstStyle/>
          <a:p>
            <a:pPr marL="0" indent="0">
              <a:buNone/>
            </a:pPr>
            <a:r>
              <a:rPr lang="en-US" sz="4800" b="1" dirty="0" smtClean="0">
                <a:solidFill>
                  <a:srgbClr val="FFD26E"/>
                </a:solidFill>
                <a:latin typeface="Leelawadee UI Semilight" panose="020B0402040204020203" pitchFamily="34" charset="-34"/>
                <a:cs typeface="Leelawadee UI Semilight" panose="020B0402040204020203" pitchFamily="34" charset="-34"/>
              </a:rPr>
              <a:t>Introducing {</a:t>
            </a:r>
            <a:r>
              <a:rPr lang="en-US" sz="4800" b="1" dirty="0" err="1" smtClean="0">
                <a:solidFill>
                  <a:srgbClr val="FFD26E"/>
                </a:solidFill>
                <a:latin typeface="Leelawadee UI Semilight" panose="020B0402040204020203" pitchFamily="34" charset="-34"/>
                <a:cs typeface="Leelawadee UI Semilight" panose="020B0402040204020203" pitchFamily="34" charset="-34"/>
              </a:rPr>
              <a:t>workboots</a:t>
            </a:r>
            <a:r>
              <a:rPr lang="en-US" sz="4800" b="1" dirty="0" smtClean="0">
                <a:solidFill>
                  <a:srgbClr val="FFD26E"/>
                </a:solidFill>
                <a:latin typeface="Leelawadee UI Semilight" panose="020B0402040204020203" pitchFamily="34" charset="-34"/>
                <a:cs typeface="Leelawadee UI Semilight" panose="020B0402040204020203" pitchFamily="34" charset="-34"/>
              </a:rPr>
              <a:t>}</a:t>
            </a:r>
          </a:p>
          <a:p>
            <a:pPr marL="0" indent="0">
              <a:buNone/>
            </a:pPr>
            <a:r>
              <a:rPr lang="en-US" sz="3600" dirty="0" smtClean="0">
                <a:solidFill>
                  <a:srgbClr val="FFD26E"/>
                </a:solidFill>
                <a:latin typeface="Leelawadee UI Semilight" panose="020B0402040204020203" pitchFamily="34" charset="-34"/>
                <a:cs typeface="Leelawadee UI Semilight" panose="020B0402040204020203" pitchFamily="34" charset="-34"/>
              </a:rPr>
              <a:t>Generate prediction intervals from </a:t>
            </a:r>
            <a:r>
              <a:rPr lang="en-US" sz="3600" dirty="0" err="1" smtClean="0">
                <a:solidFill>
                  <a:srgbClr val="FFD26E"/>
                </a:solidFill>
                <a:latin typeface="Leelawadee UI Semilight" panose="020B0402040204020203" pitchFamily="34" charset="-34"/>
                <a:cs typeface="Leelawadee UI Semilight" panose="020B0402040204020203" pitchFamily="34" charset="-34"/>
              </a:rPr>
              <a:t>tidymodel</a:t>
            </a:r>
            <a:r>
              <a:rPr lang="en-US" sz="3600" dirty="0" smtClean="0">
                <a:solidFill>
                  <a:srgbClr val="FFD26E"/>
                </a:solidFill>
                <a:latin typeface="Leelawadee UI Semilight" panose="020B0402040204020203" pitchFamily="34" charset="-34"/>
                <a:cs typeface="Leelawadee UI Semilight" panose="020B0402040204020203" pitchFamily="34" charset="-34"/>
              </a:rPr>
              <a:t> workflows</a:t>
            </a:r>
          </a:p>
        </p:txBody>
      </p:sp>
      <p:cxnSp>
        <p:nvCxnSpPr>
          <p:cNvPr id="6" name="Straight Connector 5"/>
          <p:cNvCxnSpPr/>
          <p:nvPr/>
        </p:nvCxnSpPr>
        <p:spPr bwMode="gray">
          <a:xfrm>
            <a:off x="4866640" y="979622"/>
            <a:ext cx="0" cy="5130680"/>
          </a:xfrm>
          <a:prstGeom prst="line">
            <a:avLst/>
          </a:prstGeom>
          <a:ln w="9525" cap="flat">
            <a:solidFill>
              <a:srgbClr val="FFD26E"/>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bwMode="gray">
          <a:xfrm>
            <a:off x="5224654" y="5004010"/>
            <a:ext cx="5882640" cy="1180699"/>
          </a:xfrm>
          <a:prstGeom prst="rect">
            <a:avLst/>
          </a:prstGeom>
          <a:noFill/>
        </p:spPr>
        <p:txBody>
          <a:bodyPr wrap="square" lIns="36000" tIns="36000" rIns="36000" bIns="36000" rtlCol="0">
            <a:spAutoFit/>
          </a:bodyPr>
          <a:lstStyle/>
          <a:p>
            <a:r>
              <a:rPr lang="en-US" sz="2400" dirty="0" smtClean="0">
                <a:solidFill>
                  <a:srgbClr val="FFD26E"/>
                </a:solidFill>
                <a:latin typeface="Source Sans Pro Light" panose="020B0403030403020204" pitchFamily="34" charset="0"/>
                <a:cs typeface="Leelawadee UI Semilight" panose="020B0402040204020203" pitchFamily="34" charset="-34"/>
              </a:rPr>
              <a:t>Mark Rieke</a:t>
            </a:r>
          </a:p>
          <a:p>
            <a:r>
              <a:rPr lang="en-US" sz="2400" dirty="0" smtClean="0">
                <a:solidFill>
                  <a:srgbClr val="FFD26E"/>
                </a:solidFill>
                <a:latin typeface="Source Sans Pro Light" panose="020B0403030403020204" pitchFamily="34" charset="0"/>
                <a:cs typeface="Leelawadee UI Semilight" panose="020B0402040204020203" pitchFamily="34" charset="-34"/>
              </a:rPr>
              <a:t>2022-07-27</a:t>
            </a:r>
          </a:p>
          <a:p>
            <a:r>
              <a:rPr lang="en-US" sz="2400" dirty="0" smtClean="0">
                <a:solidFill>
                  <a:srgbClr val="FFD26E"/>
                </a:solidFill>
                <a:latin typeface="Source Sans Pro Light" panose="020B0403030403020204" pitchFamily="34" charset="0"/>
                <a:cs typeface="Leelawadee UI Semilight" panose="020B0402040204020203" pitchFamily="34" charset="-34"/>
              </a:rPr>
              <a:t>&lt;link to slides&gt;</a:t>
            </a:r>
          </a:p>
        </p:txBody>
      </p:sp>
    </p:spTree>
    <p:extLst>
      <p:ext uri="{BB962C8B-B14F-4D97-AF65-F5344CB8AC3E}">
        <p14:creationId xmlns:p14="http://schemas.microsoft.com/office/powerpoint/2010/main" val="50547490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Motivation/Background</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46468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Package Overview</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07813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bwMode="gray">
          <a:xfrm>
            <a:off x="1438847" y="2469319"/>
            <a:ext cx="9314306" cy="1919363"/>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“how this works” section</a:t>
            </a:r>
          </a:p>
          <a:p>
            <a:pPr algn="ctr"/>
            <a:r>
              <a:rPr lang="en-US" sz="4000" dirty="0" smtClean="0">
                <a:latin typeface="Source Sans Pro Light" panose="020B0403030403020204" pitchFamily="34" charset="0"/>
                <a:cs typeface="Leelawadee UI Semilight" panose="020B0402040204020203" pitchFamily="34" charset="-34"/>
              </a:rPr>
              <a:t>High-level review of methodology</a:t>
            </a:r>
          </a:p>
          <a:p>
            <a:pPr algn="ctr"/>
            <a:r>
              <a:rPr lang="en-US" sz="4000" dirty="0" smtClean="0">
                <a:latin typeface="Source Sans Pro Light" panose="020B0403030403020204" pitchFamily="34" charset="0"/>
                <a:cs typeface="Leelawadee UI Semilight" panose="020B0402040204020203" pitchFamily="34" charset="-34"/>
              </a:rPr>
              <a:t>Link to more detail</a:t>
            </a:r>
            <a:endParaRPr lang="en-US" sz="4000" dirty="0" smtClean="0">
              <a:latin typeface="Source Sans Pro Light" panose="020B0403030403020204" pitchFamily="34" charset="0"/>
              <a:cs typeface="Leelawadee UI Semilight" panose="020B0402040204020203" pitchFamily="34" charset="-34"/>
            </a:endParaRPr>
          </a:p>
        </p:txBody>
      </p:sp>
    </p:spTree>
    <p:extLst>
      <p:ext uri="{BB962C8B-B14F-4D97-AF65-F5344CB8AC3E}">
        <p14:creationId xmlns:p14="http://schemas.microsoft.com/office/powerpoint/2010/main" val="3974999257"/>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spTree>
    <p:extLst>
      <p:ext uri="{BB962C8B-B14F-4D97-AF65-F5344CB8AC3E}">
        <p14:creationId xmlns:p14="http://schemas.microsoft.com/office/powerpoint/2010/main" val="8317582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230387114"/>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pic>
        <p:nvPicPr>
          <p:cNvPr id="2" name="Picture 1"/>
          <p:cNvPicPr>
            <a:picLocks noChangeAspect="1"/>
          </p:cNvPicPr>
          <p:nvPr/>
        </p:nvPicPr>
        <p:blipFill>
          <a:blip r:embed="rId2"/>
          <a:stretch>
            <a:fillRect/>
          </a:stretch>
        </p:blipFill>
        <p:spPr>
          <a:xfrm>
            <a:off x="7984815" y="487680"/>
            <a:ext cx="3855705" cy="2300571"/>
          </a:xfrm>
          <a:prstGeom prst="rect">
            <a:avLst/>
          </a:prstGeom>
        </p:spPr>
      </p:pic>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66101513"/>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123</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initial_split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testing</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training</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2" name="Picture 1"/>
          <p:cNvPicPr>
            <a:picLocks noChangeAspect="1"/>
          </p:cNvPicPr>
          <p:nvPr/>
        </p:nvPicPr>
        <p:blipFill>
          <a:blip r:embed="rId2"/>
          <a:stretch>
            <a:fillRect/>
          </a:stretch>
        </p:blipFill>
        <p:spPr>
          <a:xfrm>
            <a:off x="7984815" y="487680"/>
            <a:ext cx="3855705" cy="2300571"/>
          </a:xfrm>
          <a:prstGeom prst="rect">
            <a:avLst/>
          </a:prstGeom>
        </p:spPr>
      </p:pic>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71351086"/>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a basic preprocessing recipe</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body_mass_g</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 data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step_dummy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all_nominal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5001587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a basic preprocessing recipe</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body_mass_g</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 data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step_dummy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all_nominal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put together a workflow</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workflow</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add_recipe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add_model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boost_tree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“regression”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4" name="TextBox 3"/>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42110317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097586991"/>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1"/>
          </a:xfrm>
          <a:prstGeom prst="rect">
            <a:avLst/>
          </a:prstGeom>
        </p:spPr>
      </p:pic>
    </p:spTree>
    <p:extLst>
      <p:ext uri="{BB962C8B-B14F-4D97-AF65-F5344CB8AC3E}">
        <p14:creationId xmlns:p14="http://schemas.microsoft.com/office/powerpoint/2010/main" val="16647492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7130177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79913632"/>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178210" y="4455371"/>
            <a:ext cx="1999099"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Tree>
    <p:extLst>
      <p:ext uri="{BB962C8B-B14F-4D97-AF65-F5344CB8AC3E}">
        <p14:creationId xmlns:p14="http://schemas.microsoft.com/office/powerpoint/2010/main" val="1252691659"/>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233628" y="4797117"/>
            <a:ext cx="5767536"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Tree>
    <p:extLst>
      <p:ext uri="{BB962C8B-B14F-4D97-AF65-F5344CB8AC3E}">
        <p14:creationId xmlns:p14="http://schemas.microsoft.com/office/powerpoint/2010/main" val="390150458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242864" y="5185044"/>
            <a:ext cx="4797718"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Tree>
    <p:extLst>
      <p:ext uri="{BB962C8B-B14F-4D97-AF65-F5344CB8AC3E}">
        <p14:creationId xmlns:p14="http://schemas.microsoft.com/office/powerpoint/2010/main" val="2968285418"/>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84 x 5</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rowid</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preds</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&lt;list&gt;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1      1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[2,000 x 2]&gt;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2      2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3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4      4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5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 With 79 more rows</a:t>
            </a: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3027691672"/>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summarise_predictions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select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84 x 5</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rowid</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pred_lower</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pred_upper</a:t>
            </a:r>
            <a:endPar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1      1 3465.       2913.       3994.</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2      2 3535.       2982.       4100.</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3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3604.       3050.       4187.</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4      4 4157.       3477.       4764.</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5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3868.       3305.       4372.</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 With 79 more rows</a:t>
            </a:r>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3282854597"/>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2167158915"/>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2" name="Rectangle 1"/>
          <p:cNvSpPr/>
          <p:nvPr/>
        </p:nvSpPr>
        <p:spPr bwMode="gray">
          <a:xfrm>
            <a:off x="1233628" y="5572970"/>
            <a:ext cx="4496251"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Tree>
    <p:extLst>
      <p:ext uri="{BB962C8B-B14F-4D97-AF65-F5344CB8AC3E}">
        <p14:creationId xmlns:p14="http://schemas.microsoft.com/office/powerpoint/2010/main" val="3548310798"/>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“confidence”</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233628" y="5572970"/>
            <a:ext cx="4496251"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Tree>
    <p:extLst>
      <p:ext uri="{BB962C8B-B14F-4D97-AF65-F5344CB8AC3E}">
        <p14:creationId xmlns:p14="http://schemas.microsoft.com/office/powerpoint/2010/main" val="522807267"/>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1"/>
          </a:xfrm>
          <a:prstGeom prst="rect">
            <a:avLst/>
          </a:prstGeom>
        </p:spPr>
      </p:pic>
      <p:sp>
        <p:nvSpPr>
          <p:cNvPr id="3" name="TextBox 2"/>
          <p:cNvSpPr txBox="1"/>
          <p:nvPr/>
        </p:nvSpPr>
        <p:spPr bwMode="gray">
          <a:xfrm>
            <a:off x="3053088" y="5261811"/>
            <a:ext cx="9572924" cy="996033"/>
          </a:xfrm>
          <a:prstGeom prst="rect">
            <a:avLst/>
          </a:prstGeom>
          <a:noFill/>
        </p:spPr>
        <p:txBody>
          <a:bodyPr wrap="square" lIns="36000" tIns="36000" rIns="36000" bIns="36000" rtlCol="0">
            <a:spAutoFit/>
          </a:bodyPr>
          <a:lstStyle/>
          <a:p>
            <a:pPr marL="0" indent="0">
              <a:buNone/>
            </a:pPr>
            <a:r>
              <a:rPr lang="en-US" sz="6000" b="1" dirty="0">
                <a:solidFill>
                  <a:schemeClr val="accent2"/>
                </a:solidFill>
                <a:latin typeface="Leelawadee UI Semilight" panose="020B0402040204020203" pitchFamily="34" charset="-34"/>
                <a:cs typeface="Leelawadee UI Semilight" panose="020B0402040204020203" pitchFamily="34" charset="-34"/>
              </a:rPr>
              <a:t>p</a:t>
            </a:r>
            <a:r>
              <a:rPr lang="en-US" sz="6000" b="1" dirty="0" smtClean="0">
                <a:solidFill>
                  <a:schemeClr val="accent2"/>
                </a:solidFill>
                <a:latin typeface="Leelawadee UI Semilight" panose="020B0402040204020203" pitchFamily="34" charset="-34"/>
                <a:cs typeface="Leelawadee UI Semilight" panose="020B0402040204020203" pitchFamily="34" charset="-34"/>
              </a:rPr>
              <a:t>aint brush with </a:t>
            </a:r>
            <a:r>
              <a:rPr lang="en-US" sz="6000" b="1" dirty="0" err="1" smtClean="0">
                <a:solidFill>
                  <a:schemeClr val="accent2"/>
                </a:solidFill>
                <a:latin typeface="Leelawadee UI Semilight" panose="020B0402040204020203" pitchFamily="34" charset="-34"/>
                <a:cs typeface="Leelawadee UI Semilight" panose="020B0402040204020203" pitchFamily="34" charset="-34"/>
              </a:rPr>
              <a:t>bluetooth</a:t>
            </a:r>
            <a:endParaRPr lang="en-US" sz="5400" b="1" dirty="0" smtClean="0">
              <a:solidFill>
                <a:schemeClr val="accent2"/>
              </a:solidFill>
              <a:latin typeface="Leelawadee UI Semilight" panose="020B0402040204020203" pitchFamily="34" charset="-34"/>
              <a:cs typeface="Leelawadee UI Semilight" panose="020B0402040204020203" pitchFamily="34" charset="-34"/>
            </a:endParaRPr>
          </a:p>
        </p:txBody>
      </p:sp>
      <p:cxnSp>
        <p:nvCxnSpPr>
          <p:cNvPr id="5" name="Straight Connector 4"/>
          <p:cNvCxnSpPr/>
          <p:nvPr/>
        </p:nvCxnSpPr>
        <p:spPr bwMode="gray">
          <a:xfrm>
            <a:off x="4398745" y="4831882"/>
            <a:ext cx="6651057" cy="154004"/>
          </a:xfrm>
          <a:prstGeom prst="line">
            <a:avLst/>
          </a:prstGeom>
          <a:ln w="76200">
            <a:tailEnd type="none" w="med"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0226227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4864990" y="5997354"/>
            <a:ext cx="2462017" cy="349702"/>
          </a:xfrm>
          <a:prstGeom prst="rect">
            <a:avLst/>
          </a:prstGeom>
          <a:noFill/>
        </p:spPr>
        <p:txBody>
          <a:bodyPr wrap="square" lIns="36000" tIns="36000" rIns="36000" bIns="36000" rtlCol="0">
            <a:spAutoFit/>
          </a:bodyPr>
          <a:lstStyle/>
          <a:p>
            <a:pPr algn="ctr"/>
            <a:r>
              <a:rPr lang="en-US" dirty="0">
                <a:latin typeface="Source Sans Pro Light" panose="020B0403030403020204" pitchFamily="34" charset="0"/>
                <a:cs typeface="Leelawadee UI Semilight" panose="020B0402040204020203" pitchFamily="34" charset="-34"/>
              </a:rPr>
              <a:t>l</a:t>
            </a:r>
            <a:r>
              <a:rPr lang="en-US" dirty="0" smtClean="0">
                <a:latin typeface="Source Sans Pro Light" panose="020B0403030403020204" pitchFamily="34" charset="0"/>
                <a:cs typeface="Leelawadee UI Semilight" panose="020B0402040204020203" pitchFamily="34" charset="-34"/>
              </a:rPr>
              <a:t>og10(</a:t>
            </a:r>
            <a:r>
              <a:rPr lang="en-US" dirty="0" err="1" smtClean="0">
                <a:latin typeface="Source Sans Pro Light" panose="020B0403030403020204" pitchFamily="34" charset="0"/>
                <a:cs typeface="Leelawadee UI Semilight" panose="020B0402040204020203" pitchFamily="34" charset="-34"/>
              </a:rPr>
              <a:t>First_Flr_SF</a:t>
            </a:r>
            <a:r>
              <a:rPr lang="en-US" dirty="0" smtClean="0">
                <a:latin typeface="Source Sans Pro Light" panose="020B0403030403020204" pitchFamily="34" charset="0"/>
                <a:cs typeface="Leelawadee UI Semilight" panose="020B0402040204020203" pitchFamily="34" charset="-34"/>
              </a:rPr>
              <a:t>)</a:t>
            </a:r>
            <a:endParaRPr lang="en-US" dirty="0" smtClean="0">
              <a:latin typeface="Source Sans Pro Light" panose="020B0403030403020204" pitchFamily="34" charset="0"/>
              <a:cs typeface="Leelawadee UI Semilight" panose="020B0402040204020203" pitchFamily="34" charset="-34"/>
            </a:endParaRPr>
          </a:p>
        </p:txBody>
      </p:sp>
      <p:sp>
        <p:nvSpPr>
          <p:cNvPr id="6" name="TextBox 5"/>
          <p:cNvSpPr txBox="1"/>
          <p:nvPr/>
        </p:nvSpPr>
        <p:spPr bwMode="gray">
          <a:xfrm rot="16200000">
            <a:off x="575332" y="3254147"/>
            <a:ext cx="2462017" cy="349702"/>
          </a:xfrm>
          <a:prstGeom prst="rect">
            <a:avLst/>
          </a:prstGeom>
          <a:noFill/>
        </p:spPr>
        <p:txBody>
          <a:bodyPr wrap="square" lIns="36000" tIns="36000" rIns="36000" bIns="36000" rtlCol="0">
            <a:spAutoFit/>
          </a:bodyPr>
          <a:lstStyle/>
          <a:p>
            <a:pPr algn="ctr"/>
            <a:r>
              <a:rPr lang="en-US" dirty="0">
                <a:latin typeface="Source Sans Pro Light" panose="020B0403030403020204" pitchFamily="34" charset="0"/>
                <a:cs typeface="Leelawadee UI Semilight" panose="020B0402040204020203" pitchFamily="34" charset="-34"/>
              </a:rPr>
              <a:t>l</a:t>
            </a:r>
            <a:r>
              <a:rPr lang="en-US" dirty="0" smtClean="0">
                <a:latin typeface="Source Sans Pro Light" panose="020B0403030403020204" pitchFamily="34" charset="0"/>
                <a:cs typeface="Leelawadee UI Semilight" panose="020B0402040204020203" pitchFamily="34" charset="-34"/>
              </a:rPr>
              <a:t>og10(</a:t>
            </a:r>
            <a:r>
              <a:rPr lang="en-US" dirty="0" err="1" smtClean="0">
                <a:latin typeface="Source Sans Pro Light" panose="020B0403030403020204" pitchFamily="34" charset="0"/>
                <a:cs typeface="Leelawadee UI Semilight" panose="020B0402040204020203" pitchFamily="34" charset="-34"/>
              </a:rPr>
              <a:t>Sale_Price</a:t>
            </a:r>
            <a:r>
              <a:rPr lang="en-US" dirty="0" smtClean="0">
                <a:latin typeface="Source Sans Pro Light" panose="020B0403030403020204" pitchFamily="34" charset="0"/>
                <a:cs typeface="Leelawadee UI Semilight" panose="020B0402040204020203" pitchFamily="34" charset="-34"/>
              </a:rPr>
              <a:t>)</a:t>
            </a:r>
            <a:endParaRPr lang="en-US" dirty="0" smtClean="0">
              <a:latin typeface="Source Sans Pro Light" panose="020B0403030403020204" pitchFamily="34" charset="0"/>
              <a:cs typeface="Leelawadee UI Semilight" panose="020B0402040204020203" pitchFamily="34" charset="-34"/>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1768703628"/>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
        <p:nvSpPr>
          <p:cNvPr id="5" name="TextBox 4"/>
          <p:cNvSpPr txBox="1"/>
          <p:nvPr/>
        </p:nvSpPr>
        <p:spPr bwMode="gray">
          <a:xfrm>
            <a:off x="4864990" y="5997354"/>
            <a:ext cx="2462017" cy="349702"/>
          </a:xfrm>
          <a:prstGeom prst="rect">
            <a:avLst/>
          </a:prstGeom>
          <a:noFill/>
        </p:spPr>
        <p:txBody>
          <a:bodyPr wrap="square" lIns="36000" tIns="36000" rIns="36000" bIns="36000" rtlCol="0">
            <a:spAutoFit/>
          </a:bodyPr>
          <a:lstStyle/>
          <a:p>
            <a:pPr algn="ctr"/>
            <a:r>
              <a:rPr lang="en-US" dirty="0">
                <a:latin typeface="Source Sans Pro Light" panose="020B0403030403020204" pitchFamily="34" charset="0"/>
                <a:cs typeface="Leelawadee UI Semilight" panose="020B0402040204020203" pitchFamily="34" charset="-34"/>
              </a:rPr>
              <a:t>l</a:t>
            </a:r>
            <a:r>
              <a:rPr lang="en-US" dirty="0" smtClean="0">
                <a:latin typeface="Source Sans Pro Light" panose="020B0403030403020204" pitchFamily="34" charset="0"/>
                <a:cs typeface="Leelawadee UI Semilight" panose="020B0402040204020203" pitchFamily="34" charset="-34"/>
              </a:rPr>
              <a:t>og10(</a:t>
            </a:r>
            <a:r>
              <a:rPr lang="en-US" dirty="0" err="1" smtClean="0">
                <a:latin typeface="Source Sans Pro Light" panose="020B0403030403020204" pitchFamily="34" charset="0"/>
                <a:cs typeface="Leelawadee UI Semilight" panose="020B0402040204020203" pitchFamily="34" charset="-34"/>
              </a:rPr>
              <a:t>First_Flr_SF</a:t>
            </a:r>
            <a:r>
              <a:rPr lang="en-US" dirty="0" smtClean="0">
                <a:latin typeface="Source Sans Pro Light" panose="020B0403030403020204" pitchFamily="34" charset="0"/>
                <a:cs typeface="Leelawadee UI Semilight" panose="020B0402040204020203" pitchFamily="34" charset="-34"/>
              </a:rPr>
              <a:t>)</a:t>
            </a:r>
            <a:endParaRPr lang="en-US" dirty="0" smtClean="0">
              <a:latin typeface="Source Sans Pro Light" panose="020B0403030403020204" pitchFamily="34" charset="0"/>
              <a:cs typeface="Leelawadee UI Semilight" panose="020B0402040204020203" pitchFamily="34" charset="-34"/>
            </a:endParaRPr>
          </a:p>
        </p:txBody>
      </p:sp>
      <p:sp>
        <p:nvSpPr>
          <p:cNvPr id="6" name="TextBox 5"/>
          <p:cNvSpPr txBox="1"/>
          <p:nvPr/>
        </p:nvSpPr>
        <p:spPr bwMode="gray">
          <a:xfrm rot="16200000">
            <a:off x="575332" y="3254147"/>
            <a:ext cx="2462017" cy="349702"/>
          </a:xfrm>
          <a:prstGeom prst="rect">
            <a:avLst/>
          </a:prstGeom>
          <a:noFill/>
        </p:spPr>
        <p:txBody>
          <a:bodyPr wrap="square" lIns="36000" tIns="36000" rIns="36000" bIns="36000" rtlCol="0">
            <a:spAutoFit/>
          </a:bodyPr>
          <a:lstStyle/>
          <a:p>
            <a:pPr algn="ctr"/>
            <a:r>
              <a:rPr lang="en-US" dirty="0" smtClean="0">
                <a:latin typeface="Source Sans Pro Light" panose="020B0403030403020204" pitchFamily="34" charset="0"/>
                <a:cs typeface="Leelawadee UI Semilight" panose="020B0402040204020203" pitchFamily="34" charset="-34"/>
              </a:rPr>
              <a:t>l</a:t>
            </a:r>
            <a:r>
              <a:rPr lang="en-US" dirty="0" smtClean="0">
                <a:latin typeface="Source Sans Pro Light" panose="020B0403030403020204" pitchFamily="34" charset="0"/>
                <a:cs typeface="Leelawadee UI Semilight" panose="020B0402040204020203" pitchFamily="34" charset="-34"/>
              </a:rPr>
              <a:t>og10(</a:t>
            </a:r>
            <a:r>
              <a:rPr lang="en-US" dirty="0" err="1" smtClean="0">
                <a:latin typeface="Source Sans Pro Light" panose="020B0403030403020204" pitchFamily="34" charset="0"/>
                <a:cs typeface="Leelawadee UI Semilight" panose="020B0402040204020203" pitchFamily="34" charset="-34"/>
              </a:rPr>
              <a:t>Sale_Price</a:t>
            </a:r>
            <a:r>
              <a:rPr lang="en-US" dirty="0" smtClean="0">
                <a:latin typeface="Source Sans Pro Light" panose="020B0403030403020204" pitchFamily="34" charset="0"/>
                <a:cs typeface="Leelawadee UI Semilight" panose="020B0402040204020203" pitchFamily="34" charset="-34"/>
              </a:rPr>
              <a:t>)</a:t>
            </a:r>
            <a:endParaRPr lang="en-US" dirty="0" smtClean="0">
              <a:latin typeface="Source Sans Pro Light" panose="020B0403030403020204" pitchFamily="34" charset="0"/>
              <a:cs typeface="Leelawadee UI Semilight" panose="020B0402040204020203" pitchFamily="34" charset="-34"/>
            </a:endParaRP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3579" r="14120"/>
          <a:stretch/>
        </p:blipFill>
        <p:spPr>
          <a:xfrm>
            <a:off x="9955888" y="290670"/>
            <a:ext cx="2003979" cy="1847808"/>
          </a:xfrm>
          <a:prstGeom prst="rect">
            <a:avLst/>
          </a:prstGeom>
          <a:ln w="53975">
            <a:noFill/>
          </a:ln>
          <a:effectLst>
            <a:softEdge rad="0"/>
          </a:effectLst>
        </p:spPr>
      </p:pic>
    </p:spTree>
    <p:extLst>
      <p:ext uri="{BB962C8B-B14F-4D97-AF65-F5344CB8AC3E}">
        <p14:creationId xmlns:p14="http://schemas.microsoft.com/office/powerpoint/2010/main" val="2799098030"/>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variable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importances</a:t>
            </a:r>
            <a:endPar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penguins_vi</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vi_boots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3850754037"/>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1157381676"/>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Backup</a:t>
            </a:r>
            <a:endParaRPr lang="en-US" sz="4800" dirty="0" smtClean="0">
              <a:solidFill>
                <a:srgbClr val="FFC67F"/>
              </a:solidFill>
              <a:latin typeface="Leelawadee UI Semilight" panose="020B0402040204020203" pitchFamily="34" charset="-34"/>
              <a:cs typeface="Leelawadee UI Semilight" panose="020B0402040204020203" pitchFamily="34" charset="-34"/>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206297"/>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bwMode="gray">
          <a:xfrm>
            <a:off x="540894" y="487680"/>
            <a:ext cx="6865746" cy="996033"/>
          </a:xfrm>
          <a:prstGeom prst="rect">
            <a:avLst/>
          </a:prstGeom>
          <a:noFill/>
        </p:spPr>
        <p:txBody>
          <a:bodyPr wrap="square" lIns="36000" tIns="36000" rIns="36000" bIns="36000" rtlCol="0">
            <a:spAutoFit/>
          </a:bodyPr>
          <a:lstStyle/>
          <a:p>
            <a:pPr marL="0" indent="0">
              <a:buNone/>
            </a:pPr>
            <a:r>
              <a:rPr lang="en-US" sz="6000" b="1" dirty="0" smtClean="0">
                <a:solidFill>
                  <a:srgbClr val="F08843"/>
                </a:solidFill>
                <a:latin typeface="Leelawadee UI Semilight" panose="020B0402040204020203" pitchFamily="34" charset="-34"/>
                <a:cs typeface="Leelawadee UI Semilight" panose="020B0402040204020203" pitchFamily="34" charset="-34"/>
              </a:rPr>
              <a:t>overview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5882640" cy="3150469"/>
          </a:xfrm>
          <a:prstGeom prst="rect">
            <a:avLst/>
          </a:prstGeom>
          <a:noFill/>
        </p:spPr>
        <p:txBody>
          <a:bodyPr wrap="square" lIns="36000" tIns="36000" rIns="36000" bIns="36000" rtlCol="0">
            <a:spAutoFit/>
          </a:bodyPr>
          <a:lstStyle/>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Selling Point</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About me</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Motivation / Background</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Package overview</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Cost of doing business</a:t>
            </a:r>
          </a:p>
        </p:txBody>
      </p:sp>
      <p:sp>
        <p:nvSpPr>
          <p:cNvPr id="8" name="TextBox 7"/>
          <p:cNvSpPr txBox="1"/>
          <p:nvPr/>
        </p:nvSpPr>
        <p:spPr bwMode="gray">
          <a:xfrm>
            <a:off x="6423534" y="1869439"/>
            <a:ext cx="2060066" cy="3150469"/>
          </a:xfrm>
          <a:prstGeom prst="rect">
            <a:avLst/>
          </a:prstGeom>
          <a:noFill/>
        </p:spPr>
        <p:txBody>
          <a:bodyPr wrap="square" lIns="36000" tIns="36000" rIns="36000" bIns="36000" rtlCol="0">
            <a:spAutoFit/>
          </a:bodyPr>
          <a:lstStyle/>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(1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(2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(5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(5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(5 min)</a:t>
            </a:r>
          </a:p>
        </p:txBody>
      </p:sp>
    </p:spTree>
    <p:extLst>
      <p:ext uri="{BB962C8B-B14F-4D97-AF65-F5344CB8AC3E}">
        <p14:creationId xmlns:p14="http://schemas.microsoft.com/office/powerpoint/2010/main" val="1818630607"/>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bwMode="gray">
          <a:xfrm>
            <a:off x="540894" y="487680"/>
            <a:ext cx="6865746"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a</a:t>
            </a:r>
            <a:r>
              <a:rPr lang="en-US" sz="6000" b="1" dirty="0" smtClean="0">
                <a:solidFill>
                  <a:srgbClr val="F08843"/>
                </a:solidFill>
                <a:latin typeface="Leelawadee UI Semilight" panose="020B0402040204020203" pitchFamily="34" charset="-34"/>
                <a:cs typeface="Leelawadee UI Semilight" panose="020B0402040204020203" pitchFamily="34" charset="-34"/>
              </a:rPr>
              <a:t>bout me</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6449186" cy="1919363"/>
          </a:xfrm>
          <a:prstGeom prst="rect">
            <a:avLst/>
          </a:prstGeom>
          <a:noFill/>
        </p:spPr>
        <p:txBody>
          <a:bodyPr wrap="square" lIns="36000" tIns="36000" rIns="36000" bIns="36000" rtlCol="0">
            <a:spAutoFit/>
          </a:bodyPr>
          <a:lstStyle/>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BSME, University of Tulsa</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Sr. CX Analyst, MHHS</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a:t>
            </a:r>
            <a:r>
              <a:rPr lang="en-US" sz="4000" dirty="0" err="1" smtClean="0">
                <a:latin typeface="Source Sans Pro Light" panose="020B0403030403020204" pitchFamily="34" charset="0"/>
                <a:cs typeface="Leelawadee UI Semilight" panose="020B0402040204020203" pitchFamily="34" charset="-34"/>
              </a:rPr>
              <a:t>markjrieke</a:t>
            </a:r>
            <a:endParaRPr lang="en-US" sz="4000" dirty="0" smtClean="0">
              <a:latin typeface="Source Sans Pro Light" panose="020B0403030403020204" pitchFamily="34" charset="0"/>
              <a:cs typeface="Leelawadee UI Semilight" panose="020B0402040204020203" pitchFamily="34" charset="-34"/>
            </a:endParaRPr>
          </a:p>
        </p:txBody>
      </p:sp>
      <p:pic>
        <p:nvPicPr>
          <p:cNvPr id="1026" name="Picture 2" descr="Copyright R Symbol (Registered Trademark) PNG Transparent Images | PNG Al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8001" y="2774733"/>
            <a:ext cx="1111079" cy="11110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erson Lifting Weights on Apple iOS 1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5793" y="1993464"/>
            <a:ext cx="1112208" cy="11122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mping on Apple iOS 1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0990" y="1993464"/>
            <a:ext cx="1111079" cy="11110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usical Keyboard on Apple iOS 1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5793" y="3556308"/>
            <a:ext cx="1112208" cy="11122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ammer and Wrench on Apple iOS 1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39551" y="3555999"/>
            <a:ext cx="1112518" cy="111251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1090296" y="3921169"/>
            <a:ext cx="2771267" cy="873244"/>
            <a:chOff x="6342254" y="2915559"/>
            <a:chExt cx="2771267" cy="873244"/>
          </a:xfrm>
        </p:grpSpPr>
        <p:pic>
          <p:nvPicPr>
            <p:cNvPr id="10" name="Picture 2" descr="Github Logo - Free social media icons"/>
            <p:cNvPicPr>
              <a:picLocks noChangeAspect="1" noChangeArrowheads="1"/>
            </p:cNvPicPr>
            <p:nvPr/>
          </p:nvPicPr>
          <p:blipFill>
            <a:blip r:embed="rId7" cstate="print">
              <a:duotone>
                <a:prstClr val="black"/>
                <a:srgbClr val="F08843">
                  <a:tint val="45000"/>
                  <a:satMod val="400000"/>
                </a:srgbClr>
              </a:duotone>
              <a:extLst>
                <a:ext uri="{28A0092B-C50C-407E-A947-70E740481C1C}">
                  <a14:useLocalDpi xmlns:a14="http://schemas.microsoft.com/office/drawing/2010/main" val="0"/>
                </a:ext>
              </a:extLst>
            </a:blip>
            <a:srcRect/>
            <a:stretch>
              <a:fillRect/>
            </a:stretch>
          </p:blipFill>
          <p:spPr bwMode="auto">
            <a:xfrm>
              <a:off x="6342254" y="2915559"/>
              <a:ext cx="873244" cy="87324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witter Icon In Black Circle transparent PNG - Stick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91523" y="2915559"/>
              <a:ext cx="873244" cy="87324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Linkedin, black, logo Free Icon - Icon-Icons.com"/>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40793" y="2916075"/>
              <a:ext cx="872728" cy="87272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34467262"/>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bwMode="gray">
          <a:xfrm>
            <a:off x="1438847" y="2777096"/>
            <a:ext cx="9314306" cy="1303809"/>
          </a:xfrm>
          <a:prstGeom prst="rect">
            <a:avLst/>
          </a:prstGeom>
          <a:noFill/>
        </p:spPr>
        <p:txBody>
          <a:bodyPr wrap="square" lIns="36000" tIns="36000" rIns="36000" bIns="36000" rtlCol="0">
            <a:spAutoFit/>
          </a:bodyPr>
          <a:lstStyle/>
          <a:p>
            <a:r>
              <a:rPr lang="en-US" sz="4000" dirty="0" smtClean="0">
                <a:latin typeface="Source Sans Pro Light" panose="020B0403030403020204" pitchFamily="34" charset="0"/>
                <a:cs typeface="Leelawadee UI Semilight" panose="020B0402040204020203" pitchFamily="34" charset="-34"/>
              </a:rPr>
              <a:t>“I use R and </a:t>
            </a:r>
            <a:r>
              <a:rPr lang="en-US" sz="4000" dirty="0" err="1" smtClean="0">
                <a:latin typeface="Source Sans Pro Light" panose="020B0403030403020204" pitchFamily="34" charset="0"/>
                <a:cs typeface="Leelawadee UI Semilight" panose="020B0402040204020203" pitchFamily="34" charset="-34"/>
              </a:rPr>
              <a:t>tidymodels</a:t>
            </a:r>
            <a:r>
              <a:rPr lang="en-US" sz="4000" dirty="0" smtClean="0">
                <a:latin typeface="Source Sans Pro Light" panose="020B0403030403020204" pitchFamily="34" charset="0"/>
                <a:cs typeface="Leelawadee UI Semilight" panose="020B0402040204020203" pitchFamily="34" charset="-34"/>
              </a:rPr>
              <a:t> to provide actionable insight from patient survey data.”</a:t>
            </a:r>
          </a:p>
        </p:txBody>
      </p:sp>
    </p:spTree>
    <p:extLst>
      <p:ext uri="{BB962C8B-B14F-4D97-AF65-F5344CB8AC3E}">
        <p14:creationId xmlns:p14="http://schemas.microsoft.com/office/powerpoint/2010/main" val="445026428"/>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3154680" y="3084872"/>
            <a:ext cx="588264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plot/plot/plot</a:t>
            </a:r>
          </a:p>
        </p:txBody>
      </p:sp>
    </p:spTree>
    <p:extLst>
      <p:ext uri="{BB962C8B-B14F-4D97-AF65-F5344CB8AC3E}">
        <p14:creationId xmlns:p14="http://schemas.microsoft.com/office/powerpoint/2010/main" val="2376140103"/>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3154680" y="2777096"/>
            <a:ext cx="5882640" cy="1303809"/>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plot/plot/plot</a:t>
            </a:r>
          </a:p>
          <a:p>
            <a:pPr algn="ctr"/>
            <a:r>
              <a:rPr lang="en-US" sz="4000" dirty="0" smtClean="0">
                <a:latin typeface="Source Sans Pro Light" panose="020B0403030403020204" pitchFamily="34" charset="0"/>
                <a:cs typeface="Leelawadee UI Semilight" panose="020B0402040204020203" pitchFamily="34" charset="-34"/>
              </a:rPr>
              <a:t>context/context/context</a:t>
            </a:r>
          </a:p>
        </p:txBody>
      </p:sp>
    </p:spTree>
    <p:extLst>
      <p:ext uri="{BB962C8B-B14F-4D97-AF65-F5344CB8AC3E}">
        <p14:creationId xmlns:p14="http://schemas.microsoft.com/office/powerpoint/2010/main" val="3770045584"/>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s://s3.amazonaws.com/cdn.lehmans.com/images/popup/1000034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350875"/>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Group 11"/>
          <p:cNvGrpSpPr/>
          <p:nvPr/>
        </p:nvGrpSpPr>
        <p:grpSpPr>
          <a:xfrm>
            <a:off x="2667000" y="681137"/>
            <a:ext cx="6858000" cy="5495726"/>
            <a:chOff x="2667000" y="407234"/>
            <a:chExt cx="6858000" cy="5495726"/>
          </a:xfrm>
        </p:grpSpPr>
        <p:pic>
          <p:nvPicPr>
            <p:cNvPr id="6148" name="Picture 4" descr="What is the name of this meme template? : r/Whatisth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826259"/>
              <a:ext cx="6858000" cy="407670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027944" y="1095490"/>
              <a:ext cx="2590800" cy="459739"/>
              <a:chOff x="3027944" y="1095490"/>
              <a:chExt cx="2590800" cy="459739"/>
            </a:xfrm>
          </p:grpSpPr>
          <p:sp>
            <p:nvSpPr>
              <p:cNvPr id="4" name="5-Point Star 3"/>
              <p:cNvSpPr/>
              <p:nvPr/>
            </p:nvSpPr>
            <p:spPr bwMode="gray">
              <a:xfrm>
                <a:off x="30279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 name="5-Point Star 6"/>
              <p:cNvSpPr/>
              <p:nvPr/>
            </p:nvSpPr>
            <p:spPr bwMode="gray">
              <a:xfrm>
                <a:off x="35613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5-Point Star 7"/>
              <p:cNvSpPr/>
              <p:nvPr/>
            </p:nvSpPr>
            <p:spPr bwMode="gray">
              <a:xfrm>
                <a:off x="40947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9" name="5-Point Star 8"/>
              <p:cNvSpPr/>
              <p:nvPr/>
            </p:nvSpPr>
            <p:spPr bwMode="gray">
              <a:xfrm>
                <a:off x="46281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0" name="5-Point Star 9"/>
              <p:cNvSpPr/>
              <p:nvPr/>
            </p:nvSpPr>
            <p:spPr bwMode="gray">
              <a:xfrm>
                <a:off x="51615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sp>
          <p:nvSpPr>
            <p:cNvPr id="11" name="TextBox 10"/>
            <p:cNvSpPr txBox="1"/>
            <p:nvPr/>
          </p:nvSpPr>
          <p:spPr bwMode="gray">
            <a:xfrm>
              <a:off x="2974604" y="407234"/>
              <a:ext cx="269748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5.0 (19)</a:t>
              </a:r>
            </a:p>
          </p:txBody>
        </p:sp>
        <p:grpSp>
          <p:nvGrpSpPr>
            <p:cNvPr id="13" name="Group 12"/>
            <p:cNvGrpSpPr/>
            <p:nvPr/>
          </p:nvGrpSpPr>
          <p:grpSpPr>
            <a:xfrm>
              <a:off x="6502664" y="1095490"/>
              <a:ext cx="2590800" cy="459739"/>
              <a:chOff x="3027944" y="1095490"/>
              <a:chExt cx="2590800" cy="459739"/>
            </a:xfrm>
          </p:grpSpPr>
          <p:sp>
            <p:nvSpPr>
              <p:cNvPr id="14" name="5-Point Star 13"/>
              <p:cNvSpPr/>
              <p:nvPr/>
            </p:nvSpPr>
            <p:spPr bwMode="gray">
              <a:xfrm>
                <a:off x="30279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5" name="5-Point Star 14"/>
              <p:cNvSpPr/>
              <p:nvPr/>
            </p:nvSpPr>
            <p:spPr bwMode="gray">
              <a:xfrm>
                <a:off x="35613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6" name="5-Point Star 15"/>
              <p:cNvSpPr/>
              <p:nvPr/>
            </p:nvSpPr>
            <p:spPr bwMode="gray">
              <a:xfrm>
                <a:off x="40947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7" name="5-Point Star 16"/>
              <p:cNvSpPr/>
              <p:nvPr/>
            </p:nvSpPr>
            <p:spPr bwMode="gray">
              <a:xfrm>
                <a:off x="46281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8" name="5-Point Star 17"/>
              <p:cNvSpPr/>
              <p:nvPr/>
            </p:nvSpPr>
            <p:spPr bwMode="gray">
              <a:xfrm>
                <a:off x="5161544" y="1095490"/>
                <a:ext cx="457200" cy="457200"/>
              </a:xfrm>
              <a:prstGeom prst="star5">
                <a:avLst/>
              </a:prstGeom>
              <a:gradFill flip="none" rotWithShape="1">
                <a:gsLst>
                  <a:gs pos="50000">
                    <a:srgbClr val="F6A900"/>
                  </a:gs>
                  <a:gs pos="51000">
                    <a:schemeClr val="bg1"/>
                  </a:gs>
                </a:gsLst>
                <a:lin ang="0" scaled="0"/>
                <a:tileRect/>
              </a:gra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sp>
          <p:nvSpPr>
            <p:cNvPr id="19" name="TextBox 18"/>
            <p:cNvSpPr txBox="1"/>
            <p:nvPr/>
          </p:nvSpPr>
          <p:spPr bwMode="gray">
            <a:xfrm>
              <a:off x="6449324" y="407234"/>
              <a:ext cx="269748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4.6 (2,280)</a:t>
              </a:r>
            </a:p>
          </p:txBody>
        </p:sp>
      </p:grpSp>
    </p:spTree>
    <p:extLst>
      <p:ext uri="{BB962C8B-B14F-4D97-AF65-F5344CB8AC3E}">
        <p14:creationId xmlns:p14="http://schemas.microsoft.com/office/powerpoint/2010/main" val="3923197025"/>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1135380" y="2469319"/>
            <a:ext cx="9921240" cy="1919363"/>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What is the range of possible outcomes?</a:t>
            </a:r>
            <a:br>
              <a:rPr lang="en-US" sz="4000" dirty="0" smtClean="0">
                <a:latin typeface="Source Sans Pro Light" panose="020B0403030403020204" pitchFamily="34" charset="0"/>
                <a:cs typeface="Leelawadee UI Semilight" panose="020B0402040204020203" pitchFamily="34" charset="-34"/>
              </a:rPr>
            </a:br>
            <a:endParaRPr lang="en-US" sz="4000" dirty="0" smtClean="0">
              <a:latin typeface="Source Sans Pro Light" panose="020B0403030403020204" pitchFamily="34" charset="0"/>
              <a:cs typeface="Leelawadee UI Semilight" panose="020B0402040204020203" pitchFamily="34" charset="-34"/>
            </a:endParaRPr>
          </a:p>
          <a:p>
            <a:pPr algn="ctr"/>
            <a:r>
              <a:rPr lang="en-US" sz="4000" dirty="0" smtClean="0">
                <a:latin typeface="Source Sans Pro Light" panose="020B0403030403020204" pitchFamily="34" charset="0"/>
                <a:cs typeface="Leelawadee UI Semilight" panose="020B0402040204020203" pitchFamily="34" charset="-34"/>
              </a:rPr>
              <a:t>How important is each variable in the model?</a:t>
            </a:r>
          </a:p>
        </p:txBody>
      </p:sp>
    </p:spTree>
    <p:extLst>
      <p:ext uri="{BB962C8B-B14F-4D97-AF65-F5344CB8AC3E}">
        <p14:creationId xmlns:p14="http://schemas.microsoft.com/office/powerpoint/2010/main" val="3168014078"/>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6" name="Picture 2" descr="Photographer Explains Viral Guy Looking Back Meme | Ti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3923" y="814282"/>
            <a:ext cx="7844154" cy="52294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bwMode="gray">
          <a:xfrm>
            <a:off x="2976880" y="4429760"/>
            <a:ext cx="2926080" cy="749812"/>
          </a:xfrm>
          <a:prstGeom prst="rect">
            <a:avLst/>
          </a:prstGeom>
          <a:noFill/>
        </p:spPr>
        <p:txBody>
          <a:bodyPr wrap="square" lIns="36000" tIns="36000" rIns="36000" bIns="36000" rtlCol="0">
            <a:spAutoFit/>
          </a:bodyPr>
          <a:lstStyle/>
          <a:p>
            <a:pPr marL="0" indent="0" algn="ctr">
              <a:buNone/>
            </a:pPr>
            <a:r>
              <a:rPr lang="en-US" sz="4400" dirty="0" err="1" smtClean="0">
                <a:ln>
                  <a:solidFill>
                    <a:schemeClr val="tx1"/>
                  </a:solidFill>
                </a:ln>
                <a:solidFill>
                  <a:schemeClr val="bg1"/>
                </a:solidFill>
                <a:latin typeface="Impact" panose="020B0806030902050204" pitchFamily="34" charset="0"/>
              </a:rPr>
              <a:t>XGBoost</a:t>
            </a:r>
            <a:endParaRPr lang="en-US" sz="4400" dirty="0" smtClean="0">
              <a:ln>
                <a:solidFill>
                  <a:schemeClr val="tx1"/>
                </a:solidFill>
              </a:ln>
              <a:solidFill>
                <a:schemeClr val="bg1"/>
              </a:solidFill>
              <a:latin typeface="Impact" panose="020B0806030902050204" pitchFamily="34" charset="0"/>
            </a:endParaRPr>
          </a:p>
        </p:txBody>
      </p:sp>
      <p:sp>
        <p:nvSpPr>
          <p:cNvPr id="11" name="TextBox 10"/>
          <p:cNvSpPr txBox="1"/>
          <p:nvPr/>
        </p:nvSpPr>
        <p:spPr bwMode="gray">
          <a:xfrm>
            <a:off x="7244080" y="3609842"/>
            <a:ext cx="2926080" cy="749812"/>
          </a:xfrm>
          <a:prstGeom prst="rect">
            <a:avLst/>
          </a:prstGeom>
          <a:noFill/>
        </p:spPr>
        <p:txBody>
          <a:bodyPr wrap="square" lIns="36000" tIns="36000" rIns="36000" bIns="36000" rtlCol="0">
            <a:spAutoFit/>
          </a:bodyPr>
          <a:lstStyle/>
          <a:p>
            <a:pPr marL="0" indent="0" algn="ctr">
              <a:buNone/>
            </a:pPr>
            <a:r>
              <a:rPr lang="en-US" sz="4400" dirty="0">
                <a:ln>
                  <a:solidFill>
                    <a:schemeClr val="tx1"/>
                  </a:solidFill>
                </a:ln>
                <a:solidFill>
                  <a:schemeClr val="bg1"/>
                </a:solidFill>
                <a:latin typeface="Impact" panose="020B0806030902050204" pitchFamily="34" charset="0"/>
              </a:rPr>
              <a:t>l</a:t>
            </a:r>
            <a:r>
              <a:rPr lang="en-US" sz="4400" dirty="0" smtClean="0">
                <a:ln>
                  <a:solidFill>
                    <a:schemeClr val="tx1"/>
                  </a:solidFill>
                </a:ln>
                <a:solidFill>
                  <a:schemeClr val="bg1"/>
                </a:solidFill>
                <a:latin typeface="Impact" panose="020B0806030902050204" pitchFamily="34" charset="0"/>
              </a:rPr>
              <a:t>m()</a:t>
            </a:r>
          </a:p>
        </p:txBody>
      </p:sp>
      <p:sp>
        <p:nvSpPr>
          <p:cNvPr id="12" name="TextBox 11"/>
          <p:cNvSpPr txBox="1"/>
          <p:nvPr/>
        </p:nvSpPr>
        <p:spPr bwMode="gray">
          <a:xfrm>
            <a:off x="5781040" y="4207254"/>
            <a:ext cx="2926080" cy="749812"/>
          </a:xfrm>
          <a:prstGeom prst="rect">
            <a:avLst/>
          </a:prstGeom>
          <a:noFill/>
        </p:spPr>
        <p:txBody>
          <a:bodyPr wrap="square" lIns="36000" tIns="36000" rIns="36000" bIns="36000" rtlCol="0">
            <a:spAutoFit/>
          </a:bodyPr>
          <a:lstStyle/>
          <a:p>
            <a:pPr marL="0" indent="0" algn="ctr">
              <a:buNone/>
            </a:pPr>
            <a:r>
              <a:rPr lang="en-US" sz="4400" dirty="0" smtClean="0">
                <a:ln>
                  <a:solidFill>
                    <a:schemeClr val="tx1"/>
                  </a:solidFill>
                </a:ln>
                <a:solidFill>
                  <a:schemeClr val="bg1"/>
                </a:solidFill>
                <a:latin typeface="Impact" panose="020B0806030902050204" pitchFamily="34" charset="0"/>
              </a:rPr>
              <a:t>me</a:t>
            </a:r>
          </a:p>
        </p:txBody>
      </p:sp>
    </p:spTree>
    <p:extLst>
      <p:ext uri="{BB962C8B-B14F-4D97-AF65-F5344CB8AC3E}">
        <p14:creationId xmlns:p14="http://schemas.microsoft.com/office/powerpoint/2010/main" val="4144462141"/>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9" name="Group 8"/>
          <p:cNvGrpSpPr/>
          <p:nvPr/>
        </p:nvGrpSpPr>
        <p:grpSpPr>
          <a:xfrm>
            <a:off x="1459832" y="2700255"/>
            <a:ext cx="2099377" cy="2112033"/>
            <a:chOff x="1780672" y="3847770"/>
            <a:chExt cx="1780674" cy="1491027"/>
          </a:xfrm>
        </p:grpSpPr>
        <p:cxnSp>
          <p:nvCxnSpPr>
            <p:cNvPr id="10" name="Straight Connector 9"/>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Tree>
    <p:extLst>
      <p:ext uri="{BB962C8B-B14F-4D97-AF65-F5344CB8AC3E}">
        <p14:creationId xmlns:p14="http://schemas.microsoft.com/office/powerpoint/2010/main" val="2767214324"/>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Oval 7"/>
          <p:cNvSpPr/>
          <p:nvPr/>
        </p:nvSpPr>
        <p:spPr bwMode="gray">
          <a:xfrm>
            <a:off x="7518400" y="1143000"/>
            <a:ext cx="4572000" cy="4572000"/>
          </a:xfrm>
          <a:prstGeom prst="ellipse">
            <a:avLst/>
          </a:prstGeom>
          <a:solidFill>
            <a:srgbClr val="8843F0">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9" name="Group 8"/>
          <p:cNvGrpSpPr/>
          <p:nvPr/>
        </p:nvGrpSpPr>
        <p:grpSpPr>
          <a:xfrm>
            <a:off x="1459832" y="2700255"/>
            <a:ext cx="2099377" cy="2112033"/>
            <a:chOff x="1780672" y="3847770"/>
            <a:chExt cx="1780674" cy="1491027"/>
          </a:xfrm>
        </p:grpSpPr>
        <p:cxnSp>
          <p:nvCxnSpPr>
            <p:cNvPr id="10" name="Straight Connector 9"/>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25" name="Freeform 24"/>
          <p:cNvSpPr/>
          <p:nvPr/>
        </p:nvSpPr>
        <p:spPr bwMode="gray">
          <a:xfrm>
            <a:off x="8648031" y="3186448"/>
            <a:ext cx="2316480" cy="1139646"/>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
        <p:nvSpPr>
          <p:cNvPr id="28" name="TextBox 27"/>
          <p:cNvSpPr txBox="1"/>
          <p:nvPr/>
        </p:nvSpPr>
        <p:spPr bwMode="gray">
          <a:xfrm>
            <a:off x="886299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Powerful Models</a:t>
            </a:r>
          </a:p>
        </p:txBody>
      </p:sp>
    </p:spTree>
    <p:extLst>
      <p:ext uri="{BB962C8B-B14F-4D97-AF65-F5344CB8AC3E}">
        <p14:creationId xmlns:p14="http://schemas.microsoft.com/office/powerpoint/2010/main" val="3223380438"/>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Oval 7"/>
          <p:cNvSpPr/>
          <p:nvPr/>
        </p:nvSpPr>
        <p:spPr bwMode="gray">
          <a:xfrm>
            <a:off x="7518400" y="1143000"/>
            <a:ext cx="4572000" cy="4572000"/>
          </a:xfrm>
          <a:prstGeom prst="ellipse">
            <a:avLst/>
          </a:prstGeom>
          <a:solidFill>
            <a:srgbClr val="8843F0">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 name="Oval 1"/>
          <p:cNvSpPr/>
          <p:nvPr/>
        </p:nvSpPr>
        <p:spPr bwMode="gray">
          <a:xfrm>
            <a:off x="3810000" y="1143000"/>
            <a:ext cx="4572000" cy="4572000"/>
          </a:xfrm>
          <a:prstGeom prst="ellipse">
            <a:avLst/>
          </a:prstGeom>
          <a:solidFill>
            <a:srgbClr val="F08843">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9" name="Group 8"/>
          <p:cNvGrpSpPr/>
          <p:nvPr/>
        </p:nvGrpSpPr>
        <p:grpSpPr>
          <a:xfrm>
            <a:off x="1459832" y="2700255"/>
            <a:ext cx="2099377" cy="2112033"/>
            <a:chOff x="1780672" y="3847770"/>
            <a:chExt cx="1780674" cy="1491027"/>
          </a:xfrm>
        </p:grpSpPr>
        <p:cxnSp>
          <p:nvCxnSpPr>
            <p:cNvPr id="10" name="Straight Connector 9"/>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4935889" y="2714871"/>
            <a:ext cx="2316480" cy="2082800"/>
            <a:chOff x="8325852" y="3530118"/>
            <a:chExt cx="1780674" cy="1242065"/>
          </a:xfrm>
        </p:grpSpPr>
        <p:sp>
          <p:nvSpPr>
            <p:cNvPr id="21" name="Freeform 20"/>
            <p:cNvSpPr/>
            <p:nvPr/>
          </p:nvSpPr>
          <p:spPr bwMode="gray">
            <a:xfrm>
              <a:off x="8325852" y="3811340"/>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bwMode="gray">
            <a:xfrm>
              <a:off x="8325852" y="4092562"/>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bwMode="gray">
            <a:xfrm>
              <a:off x="8325852" y="3530118"/>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p:cNvSpPr/>
          <p:nvPr/>
        </p:nvSpPr>
        <p:spPr bwMode="gray">
          <a:xfrm>
            <a:off x="8648031" y="3186448"/>
            <a:ext cx="2316480" cy="1139646"/>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
        <p:nvSpPr>
          <p:cNvPr id="28" name="TextBox 27"/>
          <p:cNvSpPr txBox="1"/>
          <p:nvPr/>
        </p:nvSpPr>
        <p:spPr bwMode="gray">
          <a:xfrm>
            <a:off x="886299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Powerful Models</a:t>
            </a:r>
          </a:p>
        </p:txBody>
      </p:sp>
      <p:sp>
        <p:nvSpPr>
          <p:cNvPr id="17" name="TextBox 16"/>
          <p:cNvSpPr txBox="1"/>
          <p:nvPr/>
        </p:nvSpPr>
        <p:spPr bwMode="gray">
          <a:xfrm>
            <a:off x="4740442" y="1657343"/>
            <a:ext cx="2707373" cy="688256"/>
          </a:xfrm>
          <a:prstGeom prst="rect">
            <a:avLst/>
          </a:prstGeom>
          <a:noFill/>
        </p:spPr>
        <p:txBody>
          <a:bodyPr wrap="square" lIns="36000" tIns="36000" rIns="36000" bIns="36000" rtlCol="0">
            <a:spAutoFit/>
          </a:bodyPr>
          <a:lstStyle/>
          <a:p>
            <a:pPr marL="0" indent="0" algn="ctr">
              <a:buNone/>
            </a:pPr>
            <a:r>
              <a:rPr lang="en-US" sz="4000" b="1" dirty="0" smtClean="0">
                <a:solidFill>
                  <a:schemeClr val="bg1"/>
                </a:solidFill>
                <a:latin typeface="Source Sans Pro Light" panose="020B0403030403020204" pitchFamily="34" charset="0"/>
                <a:cs typeface="Leelawadee UI Semilight" panose="020B0402040204020203" pitchFamily="34" charset="-34"/>
              </a:rPr>
              <a:t>{</a:t>
            </a:r>
            <a:r>
              <a:rPr lang="en-US" sz="4000" b="1" dirty="0" err="1" smtClean="0">
                <a:solidFill>
                  <a:schemeClr val="bg1"/>
                </a:solidFill>
                <a:latin typeface="Source Sans Pro Light" panose="020B0403030403020204" pitchFamily="34" charset="0"/>
                <a:cs typeface="Leelawadee UI Semilight" panose="020B0402040204020203" pitchFamily="34" charset="-34"/>
              </a:rPr>
              <a:t>workboots</a:t>
            </a:r>
            <a:r>
              <a:rPr lang="en-US" sz="4000" b="1" dirty="0" smtClean="0">
                <a:solidFill>
                  <a:schemeClr val="bg1"/>
                </a:solidFill>
                <a:latin typeface="Source Sans Pro Light" panose="020B0403030403020204" pitchFamily="34" charset="0"/>
                <a:cs typeface="Leelawadee UI Semilight" panose="020B0402040204020203" pitchFamily="34" charset="-34"/>
              </a:rPr>
              <a:t>}</a:t>
            </a:r>
          </a:p>
        </p:txBody>
      </p:sp>
    </p:spTree>
    <p:extLst>
      <p:ext uri="{BB962C8B-B14F-4D97-AF65-F5344CB8AC3E}">
        <p14:creationId xmlns:p14="http://schemas.microsoft.com/office/powerpoint/2010/main" val="3056147708"/>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Oval 7"/>
          <p:cNvSpPr/>
          <p:nvPr/>
        </p:nvSpPr>
        <p:spPr bwMode="gray">
          <a:xfrm>
            <a:off x="7518400" y="1143000"/>
            <a:ext cx="4572000" cy="4572000"/>
          </a:xfrm>
          <a:prstGeom prst="ellipse">
            <a:avLst/>
          </a:prstGeom>
          <a:solidFill>
            <a:srgbClr val="8843F0">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 name="Oval 1"/>
          <p:cNvSpPr/>
          <p:nvPr/>
        </p:nvSpPr>
        <p:spPr bwMode="gray">
          <a:xfrm>
            <a:off x="3810000" y="1143000"/>
            <a:ext cx="4572000" cy="4572000"/>
          </a:xfrm>
          <a:prstGeom prst="ellipse">
            <a:avLst/>
          </a:prstGeom>
          <a:solidFill>
            <a:srgbClr val="F08843">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9" name="Group 8"/>
          <p:cNvGrpSpPr/>
          <p:nvPr/>
        </p:nvGrpSpPr>
        <p:grpSpPr>
          <a:xfrm>
            <a:off x="1459832" y="2700255"/>
            <a:ext cx="2099377" cy="2112033"/>
            <a:chOff x="1780672" y="3847770"/>
            <a:chExt cx="1780674" cy="1491027"/>
          </a:xfrm>
        </p:grpSpPr>
        <p:cxnSp>
          <p:nvCxnSpPr>
            <p:cNvPr id="10" name="Straight Connector 9"/>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4935889" y="2714871"/>
            <a:ext cx="2316480" cy="2082800"/>
            <a:chOff x="8325852" y="3530118"/>
            <a:chExt cx="1780674" cy="1242065"/>
          </a:xfrm>
        </p:grpSpPr>
        <p:sp>
          <p:nvSpPr>
            <p:cNvPr id="21" name="Freeform 20"/>
            <p:cNvSpPr/>
            <p:nvPr/>
          </p:nvSpPr>
          <p:spPr bwMode="gray">
            <a:xfrm>
              <a:off x="8325852" y="3811340"/>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bwMode="gray">
            <a:xfrm>
              <a:off x="8325852" y="4092562"/>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bwMode="gray">
            <a:xfrm>
              <a:off x="8325852" y="3530118"/>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p:cNvSpPr/>
          <p:nvPr/>
        </p:nvSpPr>
        <p:spPr bwMode="gray">
          <a:xfrm>
            <a:off x="8648031" y="3186448"/>
            <a:ext cx="2316480" cy="1139646"/>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
        <p:nvSpPr>
          <p:cNvPr id="28" name="TextBox 27"/>
          <p:cNvSpPr txBox="1"/>
          <p:nvPr/>
        </p:nvSpPr>
        <p:spPr bwMode="gray">
          <a:xfrm>
            <a:off x="886299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Powerful Models</a:t>
            </a:r>
          </a:p>
        </p:txBody>
      </p:sp>
      <p:sp>
        <p:nvSpPr>
          <p:cNvPr id="29" name="TextBox 28"/>
          <p:cNvSpPr txBox="1"/>
          <p:nvPr/>
        </p:nvSpPr>
        <p:spPr bwMode="gray">
          <a:xfrm>
            <a:off x="4740442" y="1657343"/>
            <a:ext cx="2707373" cy="688256"/>
          </a:xfrm>
          <a:prstGeom prst="rect">
            <a:avLst/>
          </a:prstGeom>
          <a:noFill/>
        </p:spPr>
        <p:txBody>
          <a:bodyPr wrap="square" lIns="36000" tIns="36000" rIns="36000" bIns="36000" rtlCol="0">
            <a:spAutoFit/>
          </a:bodyPr>
          <a:lstStyle/>
          <a:p>
            <a:pPr marL="0" indent="0" algn="ctr">
              <a:buNone/>
            </a:pPr>
            <a:r>
              <a:rPr lang="en-US" sz="4000" b="1" dirty="0" smtClean="0">
                <a:solidFill>
                  <a:schemeClr val="bg1"/>
                </a:solidFill>
                <a:latin typeface="Source Sans Pro Light" panose="020B0403030403020204" pitchFamily="34" charset="0"/>
                <a:cs typeface="Leelawadee UI Semilight" panose="020B0402040204020203" pitchFamily="34" charset="-34"/>
              </a:rPr>
              <a:t>{</a:t>
            </a:r>
            <a:r>
              <a:rPr lang="en-US" sz="4000" b="1" dirty="0" err="1" smtClean="0">
                <a:solidFill>
                  <a:schemeClr val="bg1"/>
                </a:solidFill>
                <a:latin typeface="Source Sans Pro Light" panose="020B0403030403020204" pitchFamily="34" charset="0"/>
                <a:cs typeface="Leelawadee UI Semilight" panose="020B0402040204020203" pitchFamily="34" charset="-34"/>
              </a:rPr>
              <a:t>workboots</a:t>
            </a:r>
            <a:r>
              <a:rPr lang="en-US" sz="4000" b="1" dirty="0" smtClean="0">
                <a:solidFill>
                  <a:schemeClr val="bg1"/>
                </a:solidFill>
                <a:latin typeface="Source Sans Pro Light" panose="020B0403030403020204" pitchFamily="34" charset="0"/>
                <a:cs typeface="Leelawadee UI Semilight" panose="020B0402040204020203" pitchFamily="34" charset="-34"/>
              </a:rPr>
              <a:t>}</a:t>
            </a:r>
          </a:p>
        </p:txBody>
      </p:sp>
      <p:cxnSp>
        <p:nvCxnSpPr>
          <p:cNvPr id="17" name="Straight Connector 16"/>
          <p:cNvCxnSpPr/>
          <p:nvPr/>
        </p:nvCxnSpPr>
        <p:spPr bwMode="gray">
          <a:xfrm>
            <a:off x="4770120" y="2345599"/>
            <a:ext cx="2651760" cy="0"/>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bwMode="gray">
          <a:xfrm>
            <a:off x="4569460" y="2336203"/>
            <a:ext cx="3053080" cy="380480"/>
          </a:xfrm>
          <a:prstGeom prst="rect">
            <a:avLst/>
          </a:prstGeom>
          <a:noFill/>
        </p:spPr>
        <p:txBody>
          <a:bodyPr wrap="square" lIns="36000" tIns="36000" rIns="36000" bIns="36000" rtlCol="0">
            <a:spAutoFit/>
          </a:bodyPr>
          <a:lstStyle/>
          <a:p>
            <a:pPr marL="0" indent="0" algn="ctr">
              <a:buNone/>
            </a:pPr>
            <a:r>
              <a:rPr lang="en-US" sz="2000" b="1" dirty="0" smtClean="0">
                <a:solidFill>
                  <a:schemeClr val="bg1"/>
                </a:solidFill>
                <a:latin typeface="Source Sans Pro Light" panose="020B0403030403020204" pitchFamily="34" charset="0"/>
                <a:cs typeface="Leelawadee UI Semilight" panose="020B0402040204020203" pitchFamily="34" charset="-34"/>
              </a:rPr>
              <a:t>via bootstrap resampling</a:t>
            </a:r>
          </a:p>
        </p:txBody>
      </p:sp>
    </p:spTree>
    <p:extLst>
      <p:ext uri="{BB962C8B-B14F-4D97-AF65-F5344CB8AC3E}">
        <p14:creationId xmlns:p14="http://schemas.microsoft.com/office/powerpoint/2010/main" val="1924313693"/>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s://i.ytimg.com/vi/sER0CRkbWJU/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294364"/>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81880" y="14880"/>
            <a:ext cx="6828240" cy="6828240"/>
          </a:xfrm>
          <a:prstGeom prst="rect">
            <a:avLst/>
          </a:prstGeom>
        </p:spPr>
      </p:pic>
      <p:sp>
        <p:nvSpPr>
          <p:cNvPr id="7" name="TextBox 6"/>
          <p:cNvSpPr txBox="1"/>
          <p:nvPr/>
        </p:nvSpPr>
        <p:spPr bwMode="gray">
          <a:xfrm>
            <a:off x="127324" y="750582"/>
            <a:ext cx="2442735" cy="380480"/>
          </a:xfrm>
          <a:prstGeom prst="rect">
            <a:avLst/>
          </a:prstGeom>
          <a:noFill/>
        </p:spPr>
        <p:txBody>
          <a:bodyPr wrap="square" lIns="36000" tIns="36000" rIns="36000" bIns="36000" rtlCol="0">
            <a:spAutoFit/>
          </a:bodyPr>
          <a:lstStyle/>
          <a:p>
            <a:r>
              <a:rPr lang="en-US" sz="2000" dirty="0" smtClean="0">
                <a:latin typeface="Source Sans Pro Light" panose="020B0403030403020204" pitchFamily="34" charset="0"/>
                <a:cs typeface="Leelawadee UI Semilight" panose="020B0402040204020203" pitchFamily="34" charset="-34"/>
              </a:rPr>
              <a:t>Update with mine later</a:t>
            </a:r>
            <a:endParaRPr lang="en-US" sz="2000" dirty="0" smtClean="0">
              <a:latin typeface="Source Sans Pro Light" panose="020B0403030403020204" pitchFamily="34" charset="0"/>
              <a:cs typeface="Leelawadee UI Semilight" panose="020B0402040204020203" pitchFamily="34" charset="-34"/>
            </a:endParaRPr>
          </a:p>
        </p:txBody>
      </p:sp>
    </p:spTree>
    <p:extLst>
      <p:ext uri="{BB962C8B-B14F-4D97-AF65-F5344CB8AC3E}">
        <p14:creationId xmlns:p14="http://schemas.microsoft.com/office/powerpoint/2010/main" val="300474214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7" name="TextBox 6"/>
          <p:cNvSpPr txBox="1"/>
          <p:nvPr/>
        </p:nvSpPr>
        <p:spPr bwMode="gray">
          <a:xfrm>
            <a:off x="6714447" y="94747"/>
            <a:ext cx="2684477" cy="380480"/>
          </a:xfrm>
          <a:prstGeom prst="rect">
            <a:avLst/>
          </a:prstGeom>
          <a:noFill/>
        </p:spPr>
        <p:txBody>
          <a:bodyPr wrap="square" lIns="36000" tIns="36000" rIns="36000" bIns="36000" rtlCol="0">
            <a:spAutoFit/>
          </a:bodyPr>
          <a:lstStyle/>
          <a:p>
            <a:r>
              <a:rPr lang="en-US" sz="2000" dirty="0" smtClean="0">
                <a:latin typeface="Source Sans Pro Light" panose="020B0403030403020204" pitchFamily="34" charset="0"/>
                <a:cs typeface="Leelawadee UI Semilight" panose="020B0402040204020203" pitchFamily="34" charset="-34"/>
              </a:rPr>
              <a:t>Update with mine later</a:t>
            </a:r>
            <a:endParaRPr lang="en-US" sz="2000" dirty="0" smtClean="0">
              <a:latin typeface="Source Sans Pro Light" panose="020B0403030403020204" pitchFamily="34" charset="0"/>
              <a:cs typeface="Leelawadee UI Semilight" panose="020B0402040204020203" pitchFamily="34" charset="-34"/>
            </a:endParaRPr>
          </a:p>
        </p:txBody>
      </p:sp>
    </p:spTree>
    <p:extLst>
      <p:ext uri="{BB962C8B-B14F-4D97-AF65-F5344CB8AC3E}">
        <p14:creationId xmlns:p14="http://schemas.microsoft.com/office/powerpoint/2010/main" val="191831592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293358698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2888076486"/>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UNIQUEID" val="7929"/>
</p:tagLst>
</file>

<file path=ppt/tags/tag10.xml><?xml version="1.0" encoding="utf-8"?>
<p:tagLst xmlns:a="http://schemas.openxmlformats.org/drawingml/2006/main" xmlns:r="http://schemas.openxmlformats.org/officeDocument/2006/relationships" xmlns:p="http://schemas.openxmlformats.org/presentationml/2006/main">
  <p:tag name="AS_UNIQUEID" val="7929"/>
</p:tagLst>
</file>

<file path=ppt/tags/tag11.xml><?xml version="1.0" encoding="utf-8"?>
<p:tagLst xmlns:a="http://schemas.openxmlformats.org/drawingml/2006/main" xmlns:r="http://schemas.openxmlformats.org/officeDocument/2006/relationships" xmlns:p="http://schemas.openxmlformats.org/presentationml/2006/main">
  <p:tag name="AS_UNIQUEID" val="7930"/>
</p:tagLst>
</file>

<file path=ppt/tags/tag12.xml><?xml version="1.0" encoding="utf-8"?>
<p:tagLst xmlns:a="http://schemas.openxmlformats.org/drawingml/2006/main" xmlns:r="http://schemas.openxmlformats.org/officeDocument/2006/relationships" xmlns:p="http://schemas.openxmlformats.org/presentationml/2006/main">
  <p:tag name="AS_UNIQUEID" val="7934"/>
</p:tagLst>
</file>

<file path=ppt/tags/tag13.xml><?xml version="1.0" encoding="utf-8"?>
<p:tagLst xmlns:a="http://schemas.openxmlformats.org/drawingml/2006/main" xmlns:r="http://schemas.openxmlformats.org/officeDocument/2006/relationships" xmlns:p="http://schemas.openxmlformats.org/presentationml/2006/main">
  <p:tag name="AS_UNIQUEID" val="7935"/>
</p:tagLst>
</file>

<file path=ppt/tags/tag14.xml><?xml version="1.0" encoding="utf-8"?>
<p:tagLst xmlns:a="http://schemas.openxmlformats.org/drawingml/2006/main" xmlns:r="http://schemas.openxmlformats.org/officeDocument/2006/relationships" xmlns:p="http://schemas.openxmlformats.org/presentationml/2006/main">
  <p:tag name="AS_UNIQUEID" val="7936"/>
</p:tagLst>
</file>

<file path=ppt/tags/tag15.xml><?xml version="1.0" encoding="utf-8"?>
<p:tagLst xmlns:a="http://schemas.openxmlformats.org/drawingml/2006/main" xmlns:r="http://schemas.openxmlformats.org/officeDocument/2006/relationships" xmlns:p="http://schemas.openxmlformats.org/presentationml/2006/main">
  <p:tag name="AS_UNIQUEID" val="7917"/>
</p:tagLst>
</file>

<file path=ppt/tags/tag16.xml><?xml version="1.0" encoding="utf-8"?>
<p:tagLst xmlns:a="http://schemas.openxmlformats.org/drawingml/2006/main" xmlns:r="http://schemas.openxmlformats.org/officeDocument/2006/relationships" xmlns:p="http://schemas.openxmlformats.org/presentationml/2006/main">
  <p:tag name="AS_UNIQUEID" val="7918"/>
</p:tagLst>
</file>

<file path=ppt/tags/tag17.xml><?xml version="1.0" encoding="utf-8"?>
<p:tagLst xmlns:a="http://schemas.openxmlformats.org/drawingml/2006/main" xmlns:r="http://schemas.openxmlformats.org/officeDocument/2006/relationships" xmlns:p="http://schemas.openxmlformats.org/presentationml/2006/main">
  <p:tag name="AS_UNIQUEID" val="7922"/>
</p:tagLst>
</file>

<file path=ppt/tags/tag18.xml><?xml version="1.0" encoding="utf-8"?>
<p:tagLst xmlns:a="http://schemas.openxmlformats.org/drawingml/2006/main" xmlns:r="http://schemas.openxmlformats.org/officeDocument/2006/relationships" xmlns:p="http://schemas.openxmlformats.org/presentationml/2006/main">
  <p:tag name="AS_UNIQUEID" val="7923"/>
</p:tagLst>
</file>

<file path=ppt/tags/tag19.xml><?xml version="1.0" encoding="utf-8"?>
<p:tagLst xmlns:a="http://schemas.openxmlformats.org/drawingml/2006/main" xmlns:r="http://schemas.openxmlformats.org/officeDocument/2006/relationships" xmlns:p="http://schemas.openxmlformats.org/presentationml/2006/main">
  <p:tag name="AS_UNIQUEID" val="7930"/>
</p:tagLst>
</file>

<file path=ppt/tags/tag2.xml><?xml version="1.0" encoding="utf-8"?>
<p:tagLst xmlns:a="http://schemas.openxmlformats.org/drawingml/2006/main" xmlns:r="http://schemas.openxmlformats.org/officeDocument/2006/relationships" xmlns:p="http://schemas.openxmlformats.org/presentationml/2006/main">
  <p:tag name="AS_UNIQUEID" val="7930"/>
</p:tagLst>
</file>

<file path=ppt/tags/tag20.xml><?xml version="1.0" encoding="utf-8"?>
<p:tagLst xmlns:a="http://schemas.openxmlformats.org/drawingml/2006/main" xmlns:r="http://schemas.openxmlformats.org/officeDocument/2006/relationships" xmlns:p="http://schemas.openxmlformats.org/presentationml/2006/main">
  <p:tag name="AS_UNIQUEID" val="7934"/>
</p:tagLst>
</file>

<file path=ppt/tags/tag21.xml><?xml version="1.0" encoding="utf-8"?>
<p:tagLst xmlns:a="http://schemas.openxmlformats.org/drawingml/2006/main" xmlns:r="http://schemas.openxmlformats.org/officeDocument/2006/relationships" xmlns:p="http://schemas.openxmlformats.org/presentationml/2006/main">
  <p:tag name="AS_UNIQUEID" val="7935"/>
</p:tagLst>
</file>

<file path=ppt/tags/tag22.xml><?xml version="1.0" encoding="utf-8"?>
<p:tagLst xmlns:a="http://schemas.openxmlformats.org/drawingml/2006/main" xmlns:r="http://schemas.openxmlformats.org/officeDocument/2006/relationships" xmlns:p="http://schemas.openxmlformats.org/presentationml/2006/main">
  <p:tag name="AS_UNIQUEID" val="7936"/>
</p:tagLst>
</file>

<file path=ppt/tags/tag23.xml><?xml version="1.0" encoding="utf-8"?>
<p:tagLst xmlns:a="http://schemas.openxmlformats.org/drawingml/2006/main" xmlns:r="http://schemas.openxmlformats.org/officeDocument/2006/relationships" xmlns:p="http://schemas.openxmlformats.org/presentationml/2006/main">
  <p:tag name="AS_UNIQUEID" val="7917"/>
</p:tagLst>
</file>

<file path=ppt/tags/tag24.xml><?xml version="1.0" encoding="utf-8"?>
<p:tagLst xmlns:a="http://schemas.openxmlformats.org/drawingml/2006/main" xmlns:r="http://schemas.openxmlformats.org/officeDocument/2006/relationships" xmlns:p="http://schemas.openxmlformats.org/presentationml/2006/main">
  <p:tag name="AS_UNIQUEID" val="7918"/>
</p:tagLst>
</file>

<file path=ppt/tags/tag25.xml><?xml version="1.0" encoding="utf-8"?>
<p:tagLst xmlns:a="http://schemas.openxmlformats.org/drawingml/2006/main" xmlns:r="http://schemas.openxmlformats.org/officeDocument/2006/relationships" xmlns:p="http://schemas.openxmlformats.org/presentationml/2006/main">
  <p:tag name="AS_UNIQUEID" val="7922"/>
</p:tagLst>
</file>

<file path=ppt/tags/tag26.xml><?xml version="1.0" encoding="utf-8"?>
<p:tagLst xmlns:a="http://schemas.openxmlformats.org/drawingml/2006/main" xmlns:r="http://schemas.openxmlformats.org/officeDocument/2006/relationships" xmlns:p="http://schemas.openxmlformats.org/presentationml/2006/main">
  <p:tag name="AS_UNIQUEID" val="7923"/>
</p:tagLst>
</file>

<file path=ppt/tags/tag3.xml><?xml version="1.0" encoding="utf-8"?>
<p:tagLst xmlns:a="http://schemas.openxmlformats.org/drawingml/2006/main" xmlns:r="http://schemas.openxmlformats.org/officeDocument/2006/relationships" xmlns:p="http://schemas.openxmlformats.org/presentationml/2006/main">
  <p:tag name="AS_UNIQUEID" val="7934"/>
</p:tagLst>
</file>

<file path=ppt/tags/tag4.xml><?xml version="1.0" encoding="utf-8"?>
<p:tagLst xmlns:a="http://schemas.openxmlformats.org/drawingml/2006/main" xmlns:r="http://schemas.openxmlformats.org/officeDocument/2006/relationships" xmlns:p="http://schemas.openxmlformats.org/presentationml/2006/main">
  <p:tag name="AS_UNIQUEID" val="7935"/>
</p:tagLst>
</file>

<file path=ppt/tags/tag5.xml><?xml version="1.0" encoding="utf-8"?>
<p:tagLst xmlns:a="http://schemas.openxmlformats.org/drawingml/2006/main" xmlns:r="http://schemas.openxmlformats.org/officeDocument/2006/relationships" xmlns:p="http://schemas.openxmlformats.org/presentationml/2006/main">
  <p:tag name="AS_UNIQUEID" val="7936"/>
</p:tagLst>
</file>

<file path=ppt/tags/tag6.xml><?xml version="1.0" encoding="utf-8"?>
<p:tagLst xmlns:a="http://schemas.openxmlformats.org/drawingml/2006/main" xmlns:r="http://schemas.openxmlformats.org/officeDocument/2006/relationships" xmlns:p="http://schemas.openxmlformats.org/presentationml/2006/main">
  <p:tag name="AS_UNIQUEID" val="7917"/>
</p:tagLst>
</file>

<file path=ppt/tags/tag7.xml><?xml version="1.0" encoding="utf-8"?>
<p:tagLst xmlns:a="http://schemas.openxmlformats.org/drawingml/2006/main" xmlns:r="http://schemas.openxmlformats.org/officeDocument/2006/relationships" xmlns:p="http://schemas.openxmlformats.org/presentationml/2006/main">
  <p:tag name="AS_UNIQUEID" val="7918"/>
</p:tagLst>
</file>

<file path=ppt/tags/tag8.xml><?xml version="1.0" encoding="utf-8"?>
<p:tagLst xmlns:a="http://schemas.openxmlformats.org/drawingml/2006/main" xmlns:r="http://schemas.openxmlformats.org/officeDocument/2006/relationships" xmlns:p="http://schemas.openxmlformats.org/presentationml/2006/main">
  <p:tag name="AS_UNIQUEID" val="7922"/>
</p:tagLst>
</file>

<file path=ppt/tags/tag9.xml><?xml version="1.0" encoding="utf-8"?>
<p:tagLst xmlns:a="http://schemas.openxmlformats.org/drawingml/2006/main" xmlns:r="http://schemas.openxmlformats.org/officeDocument/2006/relationships" xmlns:p="http://schemas.openxmlformats.org/presentationml/2006/main">
  <p:tag name="AS_UNIQUEID" val="7923"/>
</p:tagLst>
</file>

<file path=ppt/theme/theme1.xml><?xml version="1.0" encoding="utf-8"?>
<a:theme xmlns:a="http://schemas.openxmlformats.org/drawingml/2006/main" name="2_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2.xml><?xml version="1.0" encoding="utf-8"?>
<a:theme xmlns:a="http://schemas.openxmlformats.org/drawingml/2006/main" name="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3.xml><?xml version="1.0" encoding="utf-8"?>
<a:theme xmlns:a="http://schemas.openxmlformats.org/drawingml/2006/main" name="3_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8919</TotalTime>
  <Words>999</Words>
  <Application>Microsoft Office PowerPoint</Application>
  <PresentationFormat>Widescreen</PresentationFormat>
  <Paragraphs>282</Paragraphs>
  <Slides>46</Slides>
  <Notes>11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46</vt:i4>
      </vt:variant>
    </vt:vector>
  </HeadingPairs>
  <TitlesOfParts>
    <vt:vector size="58" baseType="lpstr">
      <vt:lpstr>Arial</vt:lpstr>
      <vt:lpstr>Calibri</vt:lpstr>
      <vt:lpstr>Franklin Gothic Book</vt:lpstr>
      <vt:lpstr>Franklin Gothic Medium</vt:lpstr>
      <vt:lpstr>Impact</vt:lpstr>
      <vt:lpstr>Leelawadee UI Semilight</vt:lpstr>
      <vt:lpstr>Lucida Console</vt:lpstr>
      <vt:lpstr>Source Sans Pro Light</vt:lpstr>
      <vt:lpstr>Times New Roman</vt:lpstr>
      <vt:lpstr>2_MH - Blue</vt:lpstr>
      <vt:lpstr>MH - Blue</vt:lpstr>
      <vt:lpstr>3_MH - Blue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MHHS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Preston, Shayla</dc:creator>
  <cp:lastModifiedBy>Rieke, Mark</cp:lastModifiedBy>
  <cp:revision>147</cp:revision>
  <dcterms:created xsi:type="dcterms:W3CDTF">2022-01-25T19:35:11Z</dcterms:created>
  <dcterms:modified xsi:type="dcterms:W3CDTF">2022-06-29T01:10:26Z</dcterms:modified>
</cp:coreProperties>
</file>